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4.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5.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6.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7.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8.xml" ContentType="application/vnd.openxmlformats-officedocument.themeOverride+xml"/>
  <Override PartName="/ppt/drawings/drawing1.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9.xml" ContentType="application/vnd.openxmlformats-officedocument.themeOverr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0.xml" ContentType="application/vnd.openxmlformats-officedocument.themeOverr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4"/>
  </p:sldMasterIdLst>
  <p:notesMasterIdLst>
    <p:notesMasterId r:id="rId18"/>
  </p:notesMasterIdLst>
  <p:handoutMasterIdLst>
    <p:handoutMasterId r:id="rId19"/>
  </p:handoutMasterIdLst>
  <p:sldIdLst>
    <p:sldId id="437" r:id="rId5"/>
    <p:sldId id="445" r:id="rId6"/>
    <p:sldId id="438" r:id="rId7"/>
    <p:sldId id="460" r:id="rId8"/>
    <p:sldId id="455" r:id="rId9"/>
    <p:sldId id="461" r:id="rId10"/>
    <p:sldId id="464" r:id="rId11"/>
    <p:sldId id="465" r:id="rId12"/>
    <p:sldId id="463" r:id="rId13"/>
    <p:sldId id="458" r:id="rId14"/>
    <p:sldId id="459" r:id="rId15"/>
    <p:sldId id="462" r:id="rId16"/>
    <p:sldId id="412" r:id="rId17"/>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88" userDrawn="1">
          <p15:clr>
            <a:srgbClr val="A4A3A4"/>
          </p15:clr>
        </p15:guide>
        <p15:guide id="2" pos="192" userDrawn="1">
          <p15:clr>
            <a:srgbClr val="A4A3A4"/>
          </p15:clr>
        </p15:guide>
        <p15:guide id="3" pos="7488" userDrawn="1">
          <p15:clr>
            <a:srgbClr val="A4A3A4"/>
          </p15:clr>
        </p15:guide>
        <p15:guide id="4" orient="horz" pos="432" userDrawn="1">
          <p15:clr>
            <a:srgbClr val="A4A3A4"/>
          </p15:clr>
        </p15:guide>
        <p15:guide id="5" pos="816"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F6E0392-528A-7269-3BD1-D3B24967544A}" name="David Kennedy" initials="DK" userId="David Kennedy"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tt Herndon" initials="MH" lastIdx="4" clrIdx="0">
    <p:extLst>
      <p:ext uri="{19B8F6BF-5375-455C-9EA6-DF929625EA0E}">
        <p15:presenceInfo xmlns:p15="http://schemas.microsoft.com/office/powerpoint/2012/main" userId="S-1-5-21-1801179688-1057929879-1199400013-1190" providerId="AD"/>
      </p:ext>
    </p:extLst>
  </p:cmAuthor>
  <p:cmAuthor id="2" name="Mission Control" initials="MC" lastIdx="1" clrIdx="1">
    <p:extLst>
      <p:ext uri="{19B8F6BF-5375-455C-9EA6-DF929625EA0E}">
        <p15:presenceInfo xmlns:p15="http://schemas.microsoft.com/office/powerpoint/2012/main" userId="S-1-5-21-1801179688-1057929879-1199400013-16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801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DF7FB6-5C70-49C6-92A0-39736CB38D12}" v="6" dt="2023-01-20T14:26:46.160"/>
  </p1510:revLst>
</p1510:revInfo>
</file>

<file path=ppt/tableStyles.xml><?xml version="1.0" encoding="utf-8"?>
<a:tblStyleLst xmlns:a="http://schemas.openxmlformats.org/drawingml/2006/main" def="{9D7B26C5-4107-4FEC-AEDC-1716B250A1E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guide orient="horz" pos="3888"/>
        <p:guide pos="192"/>
        <p:guide pos="7488"/>
        <p:guide orient="horz" pos="432"/>
        <p:guide pos="816"/>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https://coronainsights.sharepoint.com/sites/DMS/Shared%20Documents/General/Projects/2022%20Projects/22111%20Dumb%20Friends%20League%20Survey%20DJK%20JP/2%20Analysis/Charts%20and%20Graph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coronainsights.sharepoint.com/sites/DMS/Shared%20Documents/General/Projects/2022%20Projects/22111%20Dumb%20Friends%20League%20Survey%20DJK%20JP/2%20Analysis/Charts%20and%20Graph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1.xml"/><Relationship Id="rId1" Type="http://schemas.microsoft.com/office/2011/relationships/chartStyle" Target="style11.xml"/><Relationship Id="rId5" Type="http://schemas.openxmlformats.org/officeDocument/2006/relationships/chartUserShapes" Target="../drawings/drawing1.xml"/><Relationship Id="rId4" Type="http://schemas.openxmlformats.org/officeDocument/2006/relationships/oleObject" Target="https://coronainsights.sharepoint.com/sites/DMS/Shared%20Documents/General/Projects/2022%20Projects/22111%20Dumb%20Friends%20League%20Survey%20DJK%20JP/2%20Analysis/Charts%20and%20Graphs.xlsx"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https://coronainsights.sharepoint.com/sites/DMS/Shared%20Documents/General/Projects/2022%20Projects/22111%20Dumb%20Friends%20League%20Survey%20DJK%20JP/2%20Analysis/Charts%20and%20Graphs.xlsx"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https://coronainsights.sharepoint.com/sites/DMS/Shared%20Documents/General/Projects/2022%20Projects/22111%20Dumb%20Friends%20League%20Survey%20DJK%20JP/2%20Analysis/Charts%20and%20Graphs.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coronainsights.sharepoint.com/sites/DMS/Shared%20Documents/General/Projects/2022%20Projects/22111%20Dumb%20Friends%20League%20Survey%20DJK%20JP/2%20Analysis/Charts%20and%20Graphs.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https://coronainsights.sharepoint.com/sites/DMS/Shared%20Documents/General/Projects/2022%20Projects/22111%20Dumb%20Friends%20League%20Survey%20DJK%20JP/2%20Analysis/Charts%20and%20Graphs.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https://coronainsights.sharepoint.com/sites/DMS/Shared%20Documents/General/Projects/2022%20Projects/22111%20Dumb%20Friends%20League%20Survey%20DJK%20JP/2%20Analysis/Charts%20and%20Graphs.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https://coronainsights.sharepoint.com/sites/DMS/Shared%20Documents/General/Projects/2022%20Projects/22111%20Dumb%20Friends%20League%20Survey%20DJK%20JP/2%20Analysis/Charts%20and%20Graphs.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https://coronainsights.sharepoint.com/sites/DMS/Shared%20Documents/General/Projects/2022%20Projects/22111%20Dumb%20Friends%20League%20Survey%20DJK%20JP/2%20Analysis/Charts%20and%20Graphs.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https://coronainsights.sharepoint.com/sites/DMS/Shared%20Documents/General/Projects/2022%20Projects/22111%20Dumb%20Friends%20League%20Survey%20DJK%20JP/2%20Analysis/Charts%20and%20Graphs.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https://coronainsights.sharepoint.com/sites/DMS/Shared%20Documents/General/Projects/2022%20Projects/22111%20Dumb%20Friends%20League%20Survey%20DJK%20JP/2%20Analysis/Charts%20and%20Graphs.xlsx" TargetMode="External"/></Relationships>
</file>

<file path=ppt/charts/_rels/chart9.xml.rels><?xml version="1.0" encoding="UTF-8" standalone="yes"?>
<Relationships xmlns="http://schemas.openxmlformats.org/package/2006/relationships"><Relationship Id="rId3" Type="http://schemas.openxmlformats.org/officeDocument/2006/relationships/oleObject" Target="https://coronainsights.sharepoint.com/sites/DMS/Shared%20Documents/General/Projects/2022%20Projects/22111%20Dumb%20Friends%20League%20Survey%20DJK%20JP/2%20Analysis/Charts%20and%20Graph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chemeClr val="accent5"/>
              </a:solidFill>
              <a:ln w="19050">
                <a:solidFill>
                  <a:schemeClr val="lt1"/>
                </a:solidFill>
              </a:ln>
              <a:effectLst/>
            </c:spPr>
            <c:extLst>
              <c:ext xmlns:c16="http://schemas.microsoft.com/office/drawing/2014/chart" uri="{C3380CC4-5D6E-409C-BE32-E72D297353CC}">
                <c16:uniqueId val="{00000001-B5D5-4AE0-ADDE-2D2C039461F3}"/>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B5D5-4AE0-ADDE-2D2C039461F3}"/>
              </c:ext>
            </c:extLst>
          </c:dPt>
          <c:val>
            <c:numRef>
              <c:f>Sheet1!$P$17:$P$18</c:f>
              <c:numCache>
                <c:formatCode>0%</c:formatCode>
                <c:ptCount val="2"/>
                <c:pt idx="0">
                  <c:v>0.30347488821649998</c:v>
                </c:pt>
                <c:pt idx="1">
                  <c:v>0.69652511178350007</c:v>
                </c:pt>
              </c:numCache>
            </c:numRef>
          </c:val>
          <c:extLst>
            <c:ext xmlns:c16="http://schemas.microsoft.com/office/drawing/2014/chart" uri="{C3380CC4-5D6E-409C-BE32-E72D297353CC}">
              <c16:uniqueId val="{00000004-B5D5-4AE0-ADDE-2D2C039461F3}"/>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dirty="0">
                <a:effectLst/>
              </a:rPr>
              <a:t>Biggest Challenge in Finding and Receiving Care Over The Last 12 Months Was: </a:t>
            </a:r>
            <a:r>
              <a:rPr lang="en-US" i="1" dirty="0"/>
              <a:t>No Conveniently Located Vet Offices/Few Options Nearby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Sheet1!$C$272</c:f>
              <c:strCache>
                <c:ptCount val="1"/>
                <c:pt idx="0">
                  <c:v>No conveniently located vet offices/few options nearby</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Sheet1!$B$273:$B$275</c:f>
              <c:strCache>
                <c:ptCount val="3"/>
                <c:pt idx="0">
                  <c:v>Mountains and Plains</c:v>
                </c:pt>
                <c:pt idx="1">
                  <c:v>North and South Front Range</c:v>
                </c:pt>
                <c:pt idx="2">
                  <c:v>Denver Metro</c:v>
                </c:pt>
              </c:strCache>
            </c:strRef>
          </c:cat>
          <c:val>
            <c:numRef>
              <c:f>Sheet1!$C$273:$C$275</c:f>
              <c:numCache>
                <c:formatCode>0%</c:formatCode>
                <c:ptCount val="3"/>
                <c:pt idx="0">
                  <c:v>0.1775980058869</c:v>
                </c:pt>
                <c:pt idx="1">
                  <c:v>5.75719497873E-2</c:v>
                </c:pt>
                <c:pt idx="2">
                  <c:v>3.7681796759129998E-2</c:v>
                </c:pt>
              </c:numCache>
            </c:numRef>
          </c:val>
          <c:extLst>
            <c:ext xmlns:c16="http://schemas.microsoft.com/office/drawing/2014/chart" uri="{C3380CC4-5D6E-409C-BE32-E72D297353CC}">
              <c16:uniqueId val="{00000000-B754-4097-A122-F503EEA33CCD}"/>
            </c:ext>
          </c:extLst>
        </c:ser>
        <c:dLbls>
          <c:dLblPos val="outEnd"/>
          <c:showLegendKey val="0"/>
          <c:showVal val="1"/>
          <c:showCatName val="0"/>
          <c:showSerName val="0"/>
          <c:showPercent val="0"/>
          <c:showBubbleSize val="0"/>
        </c:dLbls>
        <c:gapWidth val="182"/>
        <c:axId val="1488139328"/>
        <c:axId val="1488141408"/>
      </c:barChart>
      <c:catAx>
        <c:axId val="14881393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88141408"/>
        <c:crosses val="autoZero"/>
        <c:auto val="1"/>
        <c:lblAlgn val="ctr"/>
        <c:lblOffset val="100"/>
        <c:noMultiLvlLbl val="0"/>
      </c:catAx>
      <c:valAx>
        <c:axId val="1488141408"/>
        <c:scaling>
          <c:orientation val="minMax"/>
          <c:max val="1"/>
        </c:scaling>
        <c:delete val="1"/>
        <c:axPos val="b"/>
        <c:numFmt formatCode="0%" sourceLinked="1"/>
        <c:majorTickMark val="none"/>
        <c:minorTickMark val="none"/>
        <c:tickLblPos val="nextTo"/>
        <c:crossAx val="14881393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Comfort Using Veterinary Telehealth </a:t>
            </a:r>
            <a:br>
              <a:rPr lang="en-US" dirty="0"/>
            </a:br>
            <a:r>
              <a:rPr lang="en-US" dirty="0"/>
              <a:t>if it Was Allowed Under State Law</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Sheet1!$B$160</c:f>
              <c:strCache>
                <c:ptCount val="1"/>
                <c:pt idx="0">
                  <c:v>Don’t know</c:v>
                </c:pt>
              </c:strCache>
            </c:strRef>
          </c:tx>
          <c:spPr>
            <a:solidFill>
              <a:sysClr val="windowText" lastClr="000000">
                <a:lumMod val="65000"/>
                <a:lumOff val="35000"/>
              </a:sys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Sheet1!$C$160</c:f>
              <c:numCache>
                <c:formatCode>0%</c:formatCode>
                <c:ptCount val="1"/>
                <c:pt idx="0">
                  <c:v>8.9545317227150006E-2</c:v>
                </c:pt>
              </c:numCache>
            </c:numRef>
          </c:val>
          <c:extLst>
            <c:ext xmlns:c16="http://schemas.microsoft.com/office/drawing/2014/chart" uri="{C3380CC4-5D6E-409C-BE32-E72D297353CC}">
              <c16:uniqueId val="{00000000-1B56-4CB9-8E89-64F82814C127}"/>
            </c:ext>
          </c:extLst>
        </c:ser>
        <c:ser>
          <c:idx val="1"/>
          <c:order val="1"/>
          <c:tx>
            <c:strRef>
              <c:f>Sheet1!$B$161</c:f>
              <c:strCache>
                <c:ptCount val="1"/>
                <c:pt idx="0">
                  <c:v>Very uncomfortable</c:v>
                </c:pt>
              </c:strCache>
            </c:strRef>
          </c:tx>
          <c:spPr>
            <a:solidFill>
              <a:srgbClr val="AC622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Sheet1!$C$161</c:f>
              <c:numCache>
                <c:formatCode>0%</c:formatCode>
                <c:ptCount val="1"/>
                <c:pt idx="0">
                  <c:v>7.3074015519299998E-2</c:v>
                </c:pt>
              </c:numCache>
            </c:numRef>
          </c:val>
          <c:extLst>
            <c:ext xmlns:c16="http://schemas.microsoft.com/office/drawing/2014/chart" uri="{C3380CC4-5D6E-409C-BE32-E72D297353CC}">
              <c16:uniqueId val="{00000001-1B56-4CB9-8E89-64F82814C127}"/>
            </c:ext>
          </c:extLst>
        </c:ser>
        <c:ser>
          <c:idx val="2"/>
          <c:order val="2"/>
          <c:tx>
            <c:strRef>
              <c:f>Sheet1!$B$162</c:f>
              <c:strCache>
                <c:ptCount val="1"/>
                <c:pt idx="0">
                  <c:v>Somewhat uncomfortable</c:v>
                </c:pt>
              </c:strCache>
            </c:strRef>
          </c:tx>
          <c:spPr>
            <a:solidFill>
              <a:srgbClr val="AC622F">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Sheet1!$C$162</c:f>
              <c:numCache>
                <c:formatCode>0%</c:formatCode>
                <c:ptCount val="1"/>
                <c:pt idx="0">
                  <c:v>0.1555589095579</c:v>
                </c:pt>
              </c:numCache>
            </c:numRef>
          </c:val>
          <c:extLst>
            <c:ext xmlns:c16="http://schemas.microsoft.com/office/drawing/2014/chart" uri="{C3380CC4-5D6E-409C-BE32-E72D297353CC}">
              <c16:uniqueId val="{00000002-1B56-4CB9-8E89-64F82814C127}"/>
            </c:ext>
          </c:extLst>
        </c:ser>
        <c:ser>
          <c:idx val="3"/>
          <c:order val="3"/>
          <c:tx>
            <c:strRef>
              <c:f>Sheet1!$B$163</c:f>
              <c:strCache>
                <c:ptCount val="1"/>
                <c:pt idx="0">
                  <c:v>Neither uncomfortable nor comfortable</c:v>
                </c:pt>
              </c:strCache>
            </c:strRef>
          </c:tx>
          <c:spPr>
            <a:solidFill>
              <a:sysClr val="window" lastClr="FFFFFF">
                <a:lumMod val="75000"/>
              </a:sys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Sheet1!$C$163</c:f>
              <c:numCache>
                <c:formatCode>0%</c:formatCode>
                <c:ptCount val="1"/>
                <c:pt idx="0">
                  <c:v>0.18006615452710001</c:v>
                </c:pt>
              </c:numCache>
            </c:numRef>
          </c:val>
          <c:extLst>
            <c:ext xmlns:c16="http://schemas.microsoft.com/office/drawing/2014/chart" uri="{C3380CC4-5D6E-409C-BE32-E72D297353CC}">
              <c16:uniqueId val="{00000003-1B56-4CB9-8E89-64F82814C127}"/>
            </c:ext>
          </c:extLst>
        </c:ser>
        <c:ser>
          <c:idx val="4"/>
          <c:order val="4"/>
          <c:tx>
            <c:strRef>
              <c:f>Sheet1!$B$164</c:f>
              <c:strCache>
                <c:ptCount val="1"/>
                <c:pt idx="0">
                  <c:v>Somewhat comfortable</c:v>
                </c:pt>
              </c:strCache>
            </c:strRef>
          </c:tx>
          <c:spPr>
            <a:solidFill>
              <a:srgbClr val="31859B">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Sheet1!$C$164</c:f>
              <c:numCache>
                <c:formatCode>0%</c:formatCode>
                <c:ptCount val="1"/>
                <c:pt idx="0">
                  <c:v>0.30308976296779999</c:v>
                </c:pt>
              </c:numCache>
            </c:numRef>
          </c:val>
          <c:extLst>
            <c:ext xmlns:c16="http://schemas.microsoft.com/office/drawing/2014/chart" uri="{C3380CC4-5D6E-409C-BE32-E72D297353CC}">
              <c16:uniqueId val="{00000004-1B56-4CB9-8E89-64F82814C127}"/>
            </c:ext>
          </c:extLst>
        </c:ser>
        <c:ser>
          <c:idx val="5"/>
          <c:order val="5"/>
          <c:tx>
            <c:strRef>
              <c:f>Sheet1!$B$165</c:f>
              <c:strCache>
                <c:ptCount val="1"/>
                <c:pt idx="0">
                  <c:v>Very comfortable</c:v>
                </c:pt>
              </c:strCache>
            </c:strRef>
          </c:tx>
          <c:spPr>
            <a:solidFill>
              <a:srgbClr val="31859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Sheet1!$C$165</c:f>
              <c:numCache>
                <c:formatCode>0%</c:formatCode>
                <c:ptCount val="1"/>
                <c:pt idx="0">
                  <c:v>0.1986658402008</c:v>
                </c:pt>
              </c:numCache>
            </c:numRef>
          </c:val>
          <c:extLst>
            <c:ext xmlns:c16="http://schemas.microsoft.com/office/drawing/2014/chart" uri="{C3380CC4-5D6E-409C-BE32-E72D297353CC}">
              <c16:uniqueId val="{00000005-1B56-4CB9-8E89-64F82814C127}"/>
            </c:ext>
          </c:extLst>
        </c:ser>
        <c:dLbls>
          <c:dLblPos val="ctr"/>
          <c:showLegendKey val="0"/>
          <c:showVal val="1"/>
          <c:showCatName val="0"/>
          <c:showSerName val="0"/>
          <c:showPercent val="0"/>
          <c:showBubbleSize val="0"/>
        </c:dLbls>
        <c:gapWidth val="150"/>
        <c:overlap val="100"/>
        <c:axId val="340413072"/>
        <c:axId val="340414320"/>
      </c:barChart>
      <c:catAx>
        <c:axId val="340413072"/>
        <c:scaling>
          <c:orientation val="minMax"/>
        </c:scaling>
        <c:delete val="1"/>
        <c:axPos val="b"/>
        <c:numFmt formatCode="General" sourceLinked="1"/>
        <c:majorTickMark val="none"/>
        <c:minorTickMark val="none"/>
        <c:tickLblPos val="nextTo"/>
        <c:crossAx val="340414320"/>
        <c:crosses val="autoZero"/>
        <c:auto val="1"/>
        <c:lblAlgn val="ctr"/>
        <c:lblOffset val="100"/>
        <c:noMultiLvlLbl val="0"/>
      </c:catAx>
      <c:valAx>
        <c:axId val="3404143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0413072"/>
        <c:crosses val="autoZero"/>
        <c:crossBetween val="between"/>
        <c:majorUnit val="0.25"/>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Support For</a:t>
            </a:r>
            <a:r>
              <a:rPr lang="en-US" baseline="0" dirty="0"/>
              <a:t> </a:t>
            </a:r>
            <a:r>
              <a:rPr lang="en-US" dirty="0"/>
              <a:t>Colorado Creating a New Licensed, Mid-Level Professional Who Would Work Under The Supervision of a Veterinarian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Sheet1!$B$146</c:f>
              <c:strCache>
                <c:ptCount val="1"/>
                <c:pt idx="0">
                  <c:v>Don’t know</c:v>
                </c:pt>
              </c:strCache>
            </c:strRef>
          </c:tx>
          <c:spPr>
            <a:solidFill>
              <a:sysClr val="windowText" lastClr="000000">
                <a:lumMod val="50000"/>
                <a:lumOff val="50000"/>
              </a:sys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Sheet1!$C$146</c:f>
              <c:numCache>
                <c:formatCode>0%</c:formatCode>
                <c:ptCount val="1"/>
                <c:pt idx="0">
                  <c:v>5.0715471652050002E-2</c:v>
                </c:pt>
              </c:numCache>
            </c:numRef>
          </c:val>
          <c:extLst>
            <c:ext xmlns:c16="http://schemas.microsoft.com/office/drawing/2014/chart" uri="{C3380CC4-5D6E-409C-BE32-E72D297353CC}">
              <c16:uniqueId val="{00000000-8334-43B3-A954-A06C932E44B3}"/>
            </c:ext>
          </c:extLst>
        </c:ser>
        <c:ser>
          <c:idx val="1"/>
          <c:order val="1"/>
          <c:tx>
            <c:strRef>
              <c:f>Sheet1!$B$147</c:f>
              <c:strCache>
                <c:ptCount val="1"/>
                <c:pt idx="0">
                  <c:v>Strongly oppose</c:v>
                </c:pt>
              </c:strCache>
            </c:strRef>
          </c:tx>
          <c:spPr>
            <a:solidFill>
              <a:srgbClr val="AC622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Sheet1!$C$147</c:f>
              <c:numCache>
                <c:formatCode>0%</c:formatCode>
                <c:ptCount val="1"/>
                <c:pt idx="0">
                  <c:v>1.4758040175790001E-2</c:v>
                </c:pt>
              </c:numCache>
            </c:numRef>
          </c:val>
          <c:extLst>
            <c:ext xmlns:c16="http://schemas.microsoft.com/office/drawing/2014/chart" uri="{C3380CC4-5D6E-409C-BE32-E72D297353CC}">
              <c16:uniqueId val="{00000001-8334-43B3-A954-A06C932E44B3}"/>
            </c:ext>
          </c:extLst>
        </c:ser>
        <c:ser>
          <c:idx val="2"/>
          <c:order val="2"/>
          <c:tx>
            <c:strRef>
              <c:f>Sheet1!$B$148</c:f>
              <c:strCache>
                <c:ptCount val="1"/>
                <c:pt idx="0">
                  <c:v>Somewhat oppose</c:v>
                </c:pt>
              </c:strCache>
            </c:strRef>
          </c:tx>
          <c:spPr>
            <a:solidFill>
              <a:srgbClr val="AC622F">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Sheet1!$C$148</c:f>
              <c:numCache>
                <c:formatCode>0%</c:formatCode>
                <c:ptCount val="1"/>
                <c:pt idx="0">
                  <c:v>3.3845471934760001E-2</c:v>
                </c:pt>
              </c:numCache>
            </c:numRef>
          </c:val>
          <c:extLst>
            <c:ext xmlns:c16="http://schemas.microsoft.com/office/drawing/2014/chart" uri="{C3380CC4-5D6E-409C-BE32-E72D297353CC}">
              <c16:uniqueId val="{00000002-8334-43B3-A954-A06C932E44B3}"/>
            </c:ext>
          </c:extLst>
        </c:ser>
        <c:ser>
          <c:idx val="3"/>
          <c:order val="3"/>
          <c:tx>
            <c:strRef>
              <c:f>Sheet1!$B$149</c:f>
              <c:strCache>
                <c:ptCount val="1"/>
                <c:pt idx="0">
                  <c:v>Neither oppose nor support</c:v>
                </c:pt>
              </c:strCache>
            </c:strRef>
          </c:tx>
          <c:spPr>
            <a:solidFill>
              <a:sysClr val="window" lastClr="FFFFFF">
                <a:lumMod val="75000"/>
              </a:sys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Sheet1!$C$149</c:f>
              <c:numCache>
                <c:formatCode>0%</c:formatCode>
                <c:ptCount val="1"/>
                <c:pt idx="0">
                  <c:v>0.2265029768656</c:v>
                </c:pt>
              </c:numCache>
            </c:numRef>
          </c:val>
          <c:extLst>
            <c:ext xmlns:c16="http://schemas.microsoft.com/office/drawing/2014/chart" uri="{C3380CC4-5D6E-409C-BE32-E72D297353CC}">
              <c16:uniqueId val="{00000003-8334-43B3-A954-A06C932E44B3}"/>
            </c:ext>
          </c:extLst>
        </c:ser>
        <c:ser>
          <c:idx val="4"/>
          <c:order val="4"/>
          <c:tx>
            <c:strRef>
              <c:f>Sheet1!$B$150</c:f>
              <c:strCache>
                <c:ptCount val="1"/>
                <c:pt idx="0">
                  <c:v>Somewhat support</c:v>
                </c:pt>
              </c:strCache>
            </c:strRef>
          </c:tx>
          <c:spPr>
            <a:solidFill>
              <a:srgbClr val="76923C">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Sheet1!$C$150</c:f>
              <c:numCache>
                <c:formatCode>0%</c:formatCode>
                <c:ptCount val="1"/>
                <c:pt idx="0">
                  <c:v>0.37305472837319997</c:v>
                </c:pt>
              </c:numCache>
            </c:numRef>
          </c:val>
          <c:extLst>
            <c:ext xmlns:c16="http://schemas.microsoft.com/office/drawing/2014/chart" uri="{C3380CC4-5D6E-409C-BE32-E72D297353CC}">
              <c16:uniqueId val="{00000004-8334-43B3-A954-A06C932E44B3}"/>
            </c:ext>
          </c:extLst>
        </c:ser>
        <c:ser>
          <c:idx val="5"/>
          <c:order val="5"/>
          <c:tx>
            <c:strRef>
              <c:f>Sheet1!$B$151</c:f>
              <c:strCache>
                <c:ptCount val="1"/>
                <c:pt idx="0">
                  <c:v>Strongly support</c:v>
                </c:pt>
              </c:strCache>
            </c:strRef>
          </c:tx>
          <c:spPr>
            <a:solidFill>
              <a:srgbClr val="76923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Sheet1!$C$151</c:f>
              <c:numCache>
                <c:formatCode>0%</c:formatCode>
                <c:ptCount val="1"/>
                <c:pt idx="0">
                  <c:v>0.30112331099869999</c:v>
                </c:pt>
              </c:numCache>
            </c:numRef>
          </c:val>
          <c:extLst>
            <c:ext xmlns:c16="http://schemas.microsoft.com/office/drawing/2014/chart" uri="{C3380CC4-5D6E-409C-BE32-E72D297353CC}">
              <c16:uniqueId val="{00000005-8334-43B3-A954-A06C932E44B3}"/>
            </c:ext>
          </c:extLst>
        </c:ser>
        <c:dLbls>
          <c:dLblPos val="ctr"/>
          <c:showLegendKey val="0"/>
          <c:showVal val="1"/>
          <c:showCatName val="0"/>
          <c:showSerName val="0"/>
          <c:showPercent val="0"/>
          <c:showBubbleSize val="0"/>
        </c:dLbls>
        <c:gapWidth val="150"/>
        <c:overlap val="100"/>
        <c:axId val="340413072"/>
        <c:axId val="340414320"/>
      </c:barChart>
      <c:catAx>
        <c:axId val="340413072"/>
        <c:scaling>
          <c:orientation val="minMax"/>
        </c:scaling>
        <c:delete val="1"/>
        <c:axPos val="b"/>
        <c:numFmt formatCode="General" sourceLinked="1"/>
        <c:majorTickMark val="none"/>
        <c:minorTickMark val="none"/>
        <c:tickLblPos val="nextTo"/>
        <c:crossAx val="340414320"/>
        <c:crosses val="autoZero"/>
        <c:auto val="1"/>
        <c:lblAlgn val="ctr"/>
        <c:lblOffset val="100"/>
        <c:noMultiLvlLbl val="0"/>
      </c:catAx>
      <c:valAx>
        <c:axId val="3404143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0413072"/>
        <c:crosses val="autoZero"/>
        <c:crossBetween val="between"/>
        <c:majorUnit val="0.25"/>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Comfort Having</a:t>
            </a:r>
            <a:r>
              <a:rPr lang="en-US" baseline="0" dirty="0"/>
              <a:t> Y</a:t>
            </a:r>
            <a:r>
              <a:rPr lang="en-US" dirty="0"/>
              <a:t>our Pet Seen by a Licensed Veterinarian Professional Assistant (VPA)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7276020612798706E-2"/>
          <c:y val="0.16448275862068965"/>
          <c:w val="0.92616827109454003"/>
          <c:h val="0.80390804597701149"/>
        </c:manualLayout>
      </c:layout>
      <c:barChart>
        <c:barDir val="col"/>
        <c:grouping val="percentStacked"/>
        <c:varyColors val="0"/>
        <c:ser>
          <c:idx val="0"/>
          <c:order val="0"/>
          <c:tx>
            <c:strRef>
              <c:f>Sheet1!$B$217</c:f>
              <c:strCache>
                <c:ptCount val="1"/>
                <c:pt idx="0">
                  <c:v>Don’t know</c:v>
                </c:pt>
              </c:strCache>
            </c:strRef>
          </c:tx>
          <c:spPr>
            <a:solidFill>
              <a:sysClr val="windowText" lastClr="000000">
                <a:lumMod val="65000"/>
                <a:lumOff val="35000"/>
              </a:sysClr>
            </a:solidFill>
            <a:ln>
              <a:noFill/>
            </a:ln>
            <a:effectLst/>
          </c:spPr>
          <c:invertIfNegative val="0"/>
          <c:dLbls>
            <c:dLbl>
              <c:idx val="0"/>
              <c:dLblPos val="ct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868B-41D1-9E09-4F715544613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Sheet1!$C$217</c:f>
              <c:numCache>
                <c:formatCode>0%</c:formatCode>
                <c:ptCount val="1"/>
                <c:pt idx="0">
                  <c:v>2.816520756424E-2</c:v>
                </c:pt>
              </c:numCache>
            </c:numRef>
          </c:val>
          <c:extLst>
            <c:ext xmlns:c16="http://schemas.microsoft.com/office/drawing/2014/chart" uri="{C3380CC4-5D6E-409C-BE32-E72D297353CC}">
              <c16:uniqueId val="{00000000-B81A-4241-ACD3-633D28F5EF59}"/>
            </c:ext>
          </c:extLst>
        </c:ser>
        <c:ser>
          <c:idx val="1"/>
          <c:order val="1"/>
          <c:tx>
            <c:strRef>
              <c:f>Sheet1!$B$218</c:f>
              <c:strCache>
                <c:ptCount val="1"/>
                <c:pt idx="0">
                  <c:v>Very uncomfortable</c:v>
                </c:pt>
              </c:strCache>
            </c:strRef>
          </c:tx>
          <c:spPr>
            <a:solidFill>
              <a:srgbClr val="AC622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Sheet1!$C$218</c:f>
              <c:numCache>
                <c:formatCode>0%</c:formatCode>
                <c:ptCount val="1"/>
                <c:pt idx="0">
                  <c:v>2.554853266179E-2</c:v>
                </c:pt>
              </c:numCache>
            </c:numRef>
          </c:val>
          <c:extLst>
            <c:ext xmlns:c16="http://schemas.microsoft.com/office/drawing/2014/chart" uri="{C3380CC4-5D6E-409C-BE32-E72D297353CC}">
              <c16:uniqueId val="{00000001-B81A-4241-ACD3-633D28F5EF59}"/>
            </c:ext>
          </c:extLst>
        </c:ser>
        <c:ser>
          <c:idx val="2"/>
          <c:order val="2"/>
          <c:tx>
            <c:strRef>
              <c:f>Sheet1!$B$219</c:f>
              <c:strCache>
                <c:ptCount val="1"/>
                <c:pt idx="0">
                  <c:v>Somewhat uncomfortable</c:v>
                </c:pt>
              </c:strCache>
            </c:strRef>
          </c:tx>
          <c:spPr>
            <a:solidFill>
              <a:srgbClr val="AC622F">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Sheet1!$C$219</c:f>
              <c:numCache>
                <c:formatCode>0%</c:formatCode>
                <c:ptCount val="1"/>
                <c:pt idx="0">
                  <c:v>4.3020825855479998E-2</c:v>
                </c:pt>
              </c:numCache>
            </c:numRef>
          </c:val>
          <c:extLst>
            <c:ext xmlns:c16="http://schemas.microsoft.com/office/drawing/2014/chart" uri="{C3380CC4-5D6E-409C-BE32-E72D297353CC}">
              <c16:uniqueId val="{00000002-B81A-4241-ACD3-633D28F5EF59}"/>
            </c:ext>
          </c:extLst>
        </c:ser>
        <c:ser>
          <c:idx val="3"/>
          <c:order val="3"/>
          <c:tx>
            <c:strRef>
              <c:f>Sheet1!$B$220</c:f>
              <c:strCache>
                <c:ptCount val="1"/>
                <c:pt idx="0">
                  <c:v>Neither uncomfortable nor comfortable</c:v>
                </c:pt>
              </c:strCache>
            </c:strRef>
          </c:tx>
          <c:spPr>
            <a:solidFill>
              <a:sysClr val="window" lastClr="FFFFFF">
                <a:lumMod val="75000"/>
              </a:sys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Sheet1!$C$220</c:f>
              <c:numCache>
                <c:formatCode>0%</c:formatCode>
                <c:ptCount val="1"/>
                <c:pt idx="0">
                  <c:v>0.1074437883799</c:v>
                </c:pt>
              </c:numCache>
            </c:numRef>
          </c:val>
          <c:extLst>
            <c:ext xmlns:c16="http://schemas.microsoft.com/office/drawing/2014/chart" uri="{C3380CC4-5D6E-409C-BE32-E72D297353CC}">
              <c16:uniqueId val="{00000003-B81A-4241-ACD3-633D28F5EF59}"/>
            </c:ext>
          </c:extLst>
        </c:ser>
        <c:ser>
          <c:idx val="4"/>
          <c:order val="4"/>
          <c:tx>
            <c:strRef>
              <c:f>Sheet1!$B$221</c:f>
              <c:strCache>
                <c:ptCount val="1"/>
                <c:pt idx="0">
                  <c:v>Somewhat comfortable</c:v>
                </c:pt>
              </c:strCache>
            </c:strRef>
          </c:tx>
          <c:spPr>
            <a:solidFill>
              <a:srgbClr val="31859B">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Sheet1!$C$221</c:f>
              <c:numCache>
                <c:formatCode>0%</c:formatCode>
                <c:ptCount val="1"/>
                <c:pt idx="0">
                  <c:v>0.37809229475299999</c:v>
                </c:pt>
              </c:numCache>
            </c:numRef>
          </c:val>
          <c:extLst>
            <c:ext xmlns:c16="http://schemas.microsoft.com/office/drawing/2014/chart" uri="{C3380CC4-5D6E-409C-BE32-E72D297353CC}">
              <c16:uniqueId val="{00000004-B81A-4241-ACD3-633D28F5EF59}"/>
            </c:ext>
          </c:extLst>
        </c:ser>
        <c:ser>
          <c:idx val="5"/>
          <c:order val="5"/>
          <c:tx>
            <c:strRef>
              <c:f>Sheet1!$B$222</c:f>
              <c:strCache>
                <c:ptCount val="1"/>
                <c:pt idx="0">
                  <c:v>Very comfortable</c:v>
                </c:pt>
              </c:strCache>
            </c:strRef>
          </c:tx>
          <c:spPr>
            <a:solidFill>
              <a:srgbClr val="31859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c:f>
              <c:strCache>
                <c:ptCount val="1"/>
                <c:pt idx="0">
                  <c:v>Total</c:v>
                </c:pt>
              </c:strCache>
            </c:strRef>
          </c:cat>
          <c:val>
            <c:numRef>
              <c:f>Sheet1!$C$222</c:f>
              <c:numCache>
                <c:formatCode>0%</c:formatCode>
                <c:ptCount val="1"/>
                <c:pt idx="0">
                  <c:v>0.4177293507857</c:v>
                </c:pt>
              </c:numCache>
            </c:numRef>
          </c:val>
          <c:extLst>
            <c:ext xmlns:c16="http://schemas.microsoft.com/office/drawing/2014/chart" uri="{C3380CC4-5D6E-409C-BE32-E72D297353CC}">
              <c16:uniqueId val="{00000005-B81A-4241-ACD3-633D28F5EF59}"/>
            </c:ext>
          </c:extLst>
        </c:ser>
        <c:dLbls>
          <c:dLblPos val="ctr"/>
          <c:showLegendKey val="0"/>
          <c:showVal val="1"/>
          <c:showCatName val="0"/>
          <c:showSerName val="0"/>
          <c:showPercent val="0"/>
          <c:showBubbleSize val="0"/>
        </c:dLbls>
        <c:gapWidth val="150"/>
        <c:overlap val="100"/>
        <c:axId val="340413072"/>
        <c:axId val="340414320"/>
      </c:barChart>
      <c:catAx>
        <c:axId val="340413072"/>
        <c:scaling>
          <c:orientation val="minMax"/>
        </c:scaling>
        <c:delete val="1"/>
        <c:axPos val="b"/>
        <c:numFmt formatCode="General" sourceLinked="1"/>
        <c:majorTickMark val="none"/>
        <c:minorTickMark val="none"/>
        <c:tickLblPos val="nextTo"/>
        <c:crossAx val="340414320"/>
        <c:crosses val="autoZero"/>
        <c:auto val="1"/>
        <c:lblAlgn val="ctr"/>
        <c:lblOffset val="100"/>
        <c:noMultiLvlLbl val="0"/>
      </c:catAx>
      <c:valAx>
        <c:axId val="3404143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0413072"/>
        <c:crosses val="autoZero"/>
        <c:crossBetween val="between"/>
        <c:majorUnit val="0.25"/>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dPt>
            <c:idx val="0"/>
            <c:bubble3D val="0"/>
            <c:spPr>
              <a:solidFill>
                <a:schemeClr val="accent5"/>
              </a:solidFill>
              <a:ln w="19050">
                <a:solidFill>
                  <a:schemeClr val="lt1"/>
                </a:solidFill>
              </a:ln>
              <a:effectLst/>
            </c:spPr>
            <c:extLst>
              <c:ext xmlns:c16="http://schemas.microsoft.com/office/drawing/2014/chart" uri="{C3380CC4-5D6E-409C-BE32-E72D297353CC}">
                <c16:uniqueId val="{00000001-5FA0-4943-A128-8BEBFC7A7BB5}"/>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5FA0-4943-A128-8BEBFC7A7BB5}"/>
              </c:ext>
            </c:extLst>
          </c:dPt>
          <c:val>
            <c:numRef>
              <c:f>Sheet1!$P$29:$P$30</c:f>
              <c:numCache>
                <c:formatCode>0%</c:formatCode>
                <c:ptCount val="2"/>
                <c:pt idx="0">
                  <c:v>0.46757950279389998</c:v>
                </c:pt>
                <c:pt idx="1">
                  <c:v>0.53242049720609996</c:v>
                </c:pt>
              </c:numCache>
            </c:numRef>
          </c:val>
          <c:extLst>
            <c:ext xmlns:c16="http://schemas.microsoft.com/office/drawing/2014/chart" uri="{C3380CC4-5D6E-409C-BE32-E72D297353CC}">
              <c16:uniqueId val="{00000004-5FA0-4943-A128-8BEBFC7A7BB5}"/>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dPt>
            <c:idx val="0"/>
            <c:bubble3D val="0"/>
            <c:spPr>
              <a:solidFill>
                <a:schemeClr val="accent5"/>
              </a:solidFill>
              <a:ln w="19050">
                <a:solidFill>
                  <a:schemeClr val="lt1"/>
                </a:solidFill>
              </a:ln>
              <a:effectLst/>
            </c:spPr>
            <c:extLst>
              <c:ext xmlns:c16="http://schemas.microsoft.com/office/drawing/2014/chart" uri="{C3380CC4-5D6E-409C-BE32-E72D297353CC}">
                <c16:uniqueId val="{00000001-1E09-4E31-8650-BF764BEF7F62}"/>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1E09-4E31-8650-BF764BEF7F62}"/>
              </c:ext>
            </c:extLst>
          </c:dPt>
          <c:val>
            <c:numRef>
              <c:f>Sheet1!$P$45:$P$46</c:f>
              <c:numCache>
                <c:formatCode>0%</c:formatCode>
                <c:ptCount val="2"/>
                <c:pt idx="0">
                  <c:v>0.52776513881330001</c:v>
                </c:pt>
                <c:pt idx="1">
                  <c:v>0.47223486118669999</c:v>
                </c:pt>
              </c:numCache>
            </c:numRef>
          </c:val>
          <c:extLst>
            <c:ext xmlns:c16="http://schemas.microsoft.com/office/drawing/2014/chart" uri="{C3380CC4-5D6E-409C-BE32-E72D297353CC}">
              <c16:uniqueId val="{00000004-1E09-4E31-8650-BF764BEF7F62}"/>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dPt>
            <c:idx val="0"/>
            <c:bubble3D val="0"/>
            <c:spPr>
              <a:solidFill>
                <a:schemeClr val="accent5"/>
              </a:solidFill>
              <a:ln w="19050">
                <a:solidFill>
                  <a:schemeClr val="lt1"/>
                </a:solidFill>
              </a:ln>
              <a:effectLst/>
            </c:spPr>
            <c:extLst>
              <c:ext xmlns:c16="http://schemas.microsoft.com/office/drawing/2014/chart" uri="{C3380CC4-5D6E-409C-BE32-E72D297353CC}">
                <c16:uniqueId val="{00000001-C2C5-4144-BEE5-09868FE783A5}"/>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C2C5-4144-BEE5-09868FE783A5}"/>
              </c:ext>
            </c:extLst>
          </c:dPt>
          <c:val>
            <c:numRef>
              <c:f>Sheet1!$P$49:$P$50</c:f>
              <c:numCache>
                <c:formatCode>0%</c:formatCode>
                <c:ptCount val="2"/>
                <c:pt idx="0">
                  <c:v>0.24069592431446346</c:v>
                </c:pt>
                <c:pt idx="1">
                  <c:v>0.75930407568553648</c:v>
                </c:pt>
              </c:numCache>
            </c:numRef>
          </c:val>
          <c:extLst>
            <c:ext xmlns:c16="http://schemas.microsoft.com/office/drawing/2014/chart" uri="{C3380CC4-5D6E-409C-BE32-E72D297353CC}">
              <c16:uniqueId val="{00000004-C2C5-4144-BEE5-09868FE783A5}"/>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dPt>
            <c:idx val="0"/>
            <c:bubble3D val="0"/>
            <c:spPr>
              <a:solidFill>
                <a:srgbClr val="76923C"/>
              </a:solidFill>
              <a:ln w="19050">
                <a:solidFill>
                  <a:schemeClr val="lt1"/>
                </a:solidFill>
              </a:ln>
              <a:effectLst/>
            </c:spPr>
            <c:extLst>
              <c:ext xmlns:c16="http://schemas.microsoft.com/office/drawing/2014/chart" uri="{C3380CC4-5D6E-409C-BE32-E72D297353CC}">
                <c16:uniqueId val="{00000001-CE69-4319-9291-51F16D05CA45}"/>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CE69-4319-9291-51F16D05CA45}"/>
              </c:ext>
            </c:extLst>
          </c:dPt>
          <c:val>
            <c:numRef>
              <c:f>Sheet1!$P$23:$P$24</c:f>
              <c:numCache>
                <c:formatCode>0%</c:formatCode>
                <c:ptCount val="2"/>
                <c:pt idx="0">
                  <c:v>0.21012481786085999</c:v>
                </c:pt>
                <c:pt idx="1">
                  <c:v>0.78987518213913999</c:v>
                </c:pt>
              </c:numCache>
            </c:numRef>
          </c:val>
          <c:extLst>
            <c:ext xmlns:c16="http://schemas.microsoft.com/office/drawing/2014/chart" uri="{C3380CC4-5D6E-409C-BE32-E72D297353CC}">
              <c16:uniqueId val="{00000004-CE69-4319-9291-51F16D05CA45}"/>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dPt>
            <c:idx val="0"/>
            <c:bubble3D val="0"/>
            <c:spPr>
              <a:solidFill>
                <a:srgbClr val="76923C"/>
              </a:solidFill>
              <a:ln w="19050">
                <a:solidFill>
                  <a:schemeClr val="lt1"/>
                </a:solidFill>
              </a:ln>
              <a:effectLst/>
            </c:spPr>
            <c:extLst>
              <c:ext xmlns:c16="http://schemas.microsoft.com/office/drawing/2014/chart" uri="{C3380CC4-5D6E-409C-BE32-E72D297353CC}">
                <c16:uniqueId val="{00000001-2C79-451C-A329-27365614DBF4}"/>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2C79-451C-A329-27365614DBF4}"/>
              </c:ext>
            </c:extLst>
          </c:dPt>
          <c:val>
            <c:numRef>
              <c:f>Sheet1!$P$26:$P$27</c:f>
              <c:numCache>
                <c:formatCode>0%</c:formatCode>
                <c:ptCount val="2"/>
                <c:pt idx="0">
                  <c:v>0.23491132695594</c:v>
                </c:pt>
                <c:pt idx="1">
                  <c:v>0.76508867304406003</c:v>
                </c:pt>
              </c:numCache>
            </c:numRef>
          </c:val>
          <c:extLst>
            <c:ext xmlns:c16="http://schemas.microsoft.com/office/drawing/2014/chart" uri="{C3380CC4-5D6E-409C-BE32-E72D297353CC}">
              <c16:uniqueId val="{00000004-2C79-451C-A329-27365614DBF4}"/>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dPt>
            <c:idx val="0"/>
            <c:bubble3D val="0"/>
            <c:spPr>
              <a:solidFill>
                <a:srgbClr val="76923C"/>
              </a:solidFill>
              <a:ln w="19050">
                <a:solidFill>
                  <a:schemeClr val="lt1"/>
                </a:solidFill>
              </a:ln>
              <a:effectLst/>
            </c:spPr>
            <c:extLst>
              <c:ext xmlns:c16="http://schemas.microsoft.com/office/drawing/2014/chart" uri="{C3380CC4-5D6E-409C-BE32-E72D297353CC}">
                <c16:uniqueId val="{00000001-1AF5-4879-B07B-F0AFA3B3DF42}"/>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1AF5-4879-B07B-F0AFA3B3DF42}"/>
              </c:ext>
            </c:extLst>
          </c:dPt>
          <c:val>
            <c:numRef>
              <c:f>Sheet1!$P$33:$P$34</c:f>
              <c:numCache>
                <c:formatCode>0%</c:formatCode>
                <c:ptCount val="2"/>
                <c:pt idx="0">
                  <c:v>0.26097319479679998</c:v>
                </c:pt>
                <c:pt idx="1">
                  <c:v>0.73902680520320008</c:v>
                </c:pt>
              </c:numCache>
            </c:numRef>
          </c:val>
          <c:extLst>
            <c:ext xmlns:c16="http://schemas.microsoft.com/office/drawing/2014/chart" uri="{C3380CC4-5D6E-409C-BE32-E72D297353CC}">
              <c16:uniqueId val="{00000004-1AF5-4879-B07B-F0AFA3B3DF42}"/>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dPt>
            <c:idx val="0"/>
            <c:bubble3D val="0"/>
            <c:spPr>
              <a:solidFill>
                <a:srgbClr val="76923C"/>
              </a:solidFill>
              <a:ln w="19050">
                <a:solidFill>
                  <a:schemeClr val="lt1"/>
                </a:solidFill>
              </a:ln>
              <a:effectLst/>
            </c:spPr>
            <c:extLst>
              <c:ext xmlns:c16="http://schemas.microsoft.com/office/drawing/2014/chart" uri="{C3380CC4-5D6E-409C-BE32-E72D297353CC}">
                <c16:uniqueId val="{00000001-6F9D-4156-B84B-6DA5C4953400}"/>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6F9D-4156-B84B-6DA5C4953400}"/>
              </c:ext>
            </c:extLst>
          </c:dPt>
          <c:val>
            <c:numRef>
              <c:f>Sheet1!$P$20:$P$21</c:f>
              <c:numCache>
                <c:formatCode>0%</c:formatCode>
                <c:ptCount val="2"/>
                <c:pt idx="0">
                  <c:v>0.17951357371839999</c:v>
                </c:pt>
                <c:pt idx="1">
                  <c:v>0.82048642628160007</c:v>
                </c:pt>
              </c:numCache>
            </c:numRef>
          </c:val>
          <c:extLst>
            <c:ext xmlns:c16="http://schemas.microsoft.com/office/drawing/2014/chart" uri="{C3380CC4-5D6E-409C-BE32-E72D297353CC}">
              <c16:uniqueId val="{00000004-6F9D-4156-B84B-6DA5C4953400}"/>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Satisfaction With Ability</a:t>
            </a:r>
            <a:r>
              <a:rPr lang="en-US" baseline="0" dirty="0"/>
              <a:t> </a:t>
            </a:r>
            <a:r>
              <a:rPr lang="en-US" dirty="0"/>
              <a:t>to Find and Receive Quality Veterinary Care in Your Area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Sheet1!$C$238</c:f>
              <c:strCache>
                <c:ptCount val="1"/>
                <c:pt idx="0">
                  <c:v>Strongly satisfied</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Sheet1!$B$239:$B$243</c:f>
              <c:strCache>
                <c:ptCount val="5"/>
                <c:pt idx="0">
                  <c:v>$0 - $29,999</c:v>
                </c:pt>
                <c:pt idx="1">
                  <c:v>$30,000 to $49,999</c:v>
                </c:pt>
                <c:pt idx="2">
                  <c:v>$50,000 to $99,999</c:v>
                </c:pt>
                <c:pt idx="3">
                  <c:v>$100,000 to $149,999</c:v>
                </c:pt>
                <c:pt idx="4">
                  <c:v>$150,000 or more</c:v>
                </c:pt>
              </c:strCache>
            </c:strRef>
          </c:cat>
          <c:val>
            <c:numRef>
              <c:f>Sheet1!$C$239:$C$243</c:f>
              <c:numCache>
                <c:formatCode>0%</c:formatCode>
                <c:ptCount val="5"/>
                <c:pt idx="0">
                  <c:v>0.25401573313140002</c:v>
                </c:pt>
                <c:pt idx="1">
                  <c:v>0.35568093809540002</c:v>
                </c:pt>
                <c:pt idx="2">
                  <c:v>0.48404089899000002</c:v>
                </c:pt>
                <c:pt idx="3">
                  <c:v>0.41840072272750001</c:v>
                </c:pt>
                <c:pt idx="4">
                  <c:v>0.59670444623840002</c:v>
                </c:pt>
              </c:numCache>
            </c:numRef>
          </c:val>
          <c:extLst>
            <c:ext xmlns:c16="http://schemas.microsoft.com/office/drawing/2014/chart" uri="{C3380CC4-5D6E-409C-BE32-E72D297353CC}">
              <c16:uniqueId val="{00000000-925D-4D2E-969B-975EC2926EDC}"/>
            </c:ext>
          </c:extLst>
        </c:ser>
        <c:ser>
          <c:idx val="1"/>
          <c:order val="1"/>
          <c:tx>
            <c:strRef>
              <c:f>Sheet1!$D$238</c:f>
              <c:strCache>
                <c:ptCount val="1"/>
                <c:pt idx="0">
                  <c:v>Less than strongly satisfied </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Sheet1!$B$239:$B$243</c:f>
              <c:strCache>
                <c:ptCount val="5"/>
                <c:pt idx="0">
                  <c:v>$0 - $29,999</c:v>
                </c:pt>
                <c:pt idx="1">
                  <c:v>$30,000 to $49,999</c:v>
                </c:pt>
                <c:pt idx="2">
                  <c:v>$50,000 to $99,999</c:v>
                </c:pt>
                <c:pt idx="3">
                  <c:v>$100,000 to $149,999</c:v>
                </c:pt>
                <c:pt idx="4">
                  <c:v>$150,000 or more</c:v>
                </c:pt>
              </c:strCache>
            </c:strRef>
          </c:cat>
          <c:val>
            <c:numRef>
              <c:f>Sheet1!$D$239:$D$243</c:f>
              <c:numCache>
                <c:formatCode>0%</c:formatCode>
                <c:ptCount val="5"/>
                <c:pt idx="0">
                  <c:v>0.74598426686859998</c:v>
                </c:pt>
                <c:pt idx="1">
                  <c:v>0.64431906190459998</c:v>
                </c:pt>
                <c:pt idx="2">
                  <c:v>0.51595910100999998</c:v>
                </c:pt>
                <c:pt idx="3">
                  <c:v>0.58159927727250005</c:v>
                </c:pt>
                <c:pt idx="4">
                  <c:v>0.40329555376159998</c:v>
                </c:pt>
              </c:numCache>
            </c:numRef>
          </c:val>
          <c:extLst>
            <c:ext xmlns:c16="http://schemas.microsoft.com/office/drawing/2014/chart" uri="{C3380CC4-5D6E-409C-BE32-E72D297353CC}">
              <c16:uniqueId val="{00000001-925D-4D2E-969B-975EC2926EDC}"/>
            </c:ext>
          </c:extLst>
        </c:ser>
        <c:dLbls>
          <c:dLblPos val="ctr"/>
          <c:showLegendKey val="0"/>
          <c:showVal val="1"/>
          <c:showCatName val="0"/>
          <c:showSerName val="0"/>
          <c:showPercent val="0"/>
          <c:showBubbleSize val="0"/>
        </c:dLbls>
        <c:gapWidth val="150"/>
        <c:overlap val="100"/>
        <c:axId val="1611160832"/>
        <c:axId val="1611158752"/>
      </c:barChart>
      <c:catAx>
        <c:axId val="1611160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11158752"/>
        <c:crosses val="autoZero"/>
        <c:auto val="1"/>
        <c:lblAlgn val="ctr"/>
        <c:lblOffset val="100"/>
        <c:noMultiLvlLbl val="0"/>
      </c:catAx>
      <c:valAx>
        <c:axId val="16111587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11160832"/>
        <c:crosses val="autoZero"/>
        <c:crossBetween val="between"/>
        <c:majorUnit val="0.25"/>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0.73343</cdr:x>
      <cdr:y>0.15479</cdr:y>
    </cdr:from>
    <cdr:to>
      <cdr:x>0.76873</cdr:x>
      <cdr:y>0.5604</cdr:y>
    </cdr:to>
    <cdr:sp macro="" textlink="">
      <cdr:nvSpPr>
        <cdr:cNvPr id="2" name="Right Brace 1">
          <a:extLst xmlns:a="http://schemas.openxmlformats.org/drawingml/2006/main">
            <a:ext uri="{FF2B5EF4-FFF2-40B4-BE49-F238E27FC236}">
              <a16:creationId xmlns:a16="http://schemas.microsoft.com/office/drawing/2014/main" id="{74CB5194-C91F-E325-1559-D80893F1CF4D}"/>
            </a:ext>
          </a:extLst>
        </cdr:cNvPr>
        <cdr:cNvSpPr/>
      </cdr:nvSpPr>
      <cdr:spPr>
        <a:xfrm xmlns:a="http://schemas.openxmlformats.org/drawingml/2006/main">
          <a:off x="4665992" y="719480"/>
          <a:ext cx="224575" cy="1885356"/>
        </a:xfrm>
        <a:prstGeom xmlns:a="http://schemas.openxmlformats.org/drawingml/2006/main" prst="rightBrac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4"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1" y="0"/>
            <a:ext cx="3043344" cy="465455"/>
          </a:xfrm>
          <a:prstGeom prst="rect">
            <a:avLst/>
          </a:prstGeom>
        </p:spPr>
        <p:txBody>
          <a:bodyPr vert="horz" lIns="93315" tIns="46658" rIns="93315" bIns="46658" rtlCol="0"/>
          <a:lstStyle>
            <a:lvl1pPr algn="r">
              <a:defRPr sz="1200"/>
            </a:lvl1pPr>
          </a:lstStyle>
          <a:p>
            <a:fld id="{8466B04A-C3BB-4117-848C-8B53B752EA35}" type="datetimeFigureOut">
              <a:rPr lang="en-US" smtClean="0"/>
              <a:pPr/>
              <a:t>1/20/2023</a:t>
            </a:fld>
            <a:endParaRPr lang="en-US" dirty="0"/>
          </a:p>
        </p:txBody>
      </p:sp>
      <p:sp>
        <p:nvSpPr>
          <p:cNvPr id="4" name="Footer Placeholder 3"/>
          <p:cNvSpPr>
            <a:spLocks noGrp="1"/>
          </p:cNvSpPr>
          <p:nvPr>
            <p:ph type="ftr" sz="quarter" idx="2"/>
          </p:nvPr>
        </p:nvSpPr>
        <p:spPr>
          <a:xfrm>
            <a:off x="0" y="8842030"/>
            <a:ext cx="3043344"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1" y="8842030"/>
            <a:ext cx="3043344" cy="465455"/>
          </a:xfrm>
          <a:prstGeom prst="rect">
            <a:avLst/>
          </a:prstGeom>
        </p:spPr>
        <p:txBody>
          <a:bodyPr vert="horz" lIns="93315" tIns="46658" rIns="93315" bIns="46658" rtlCol="0" anchor="b"/>
          <a:lstStyle>
            <a:lvl1pPr algn="r">
              <a:defRPr sz="1200"/>
            </a:lvl1pPr>
          </a:lstStyle>
          <a:p>
            <a:fld id="{CD5915E2-9E86-435C-9612-E848057F7EBE}" type="slidenum">
              <a:rPr lang="en-US" smtClean="0"/>
              <a:pPr/>
              <a:t>‹#›</a:t>
            </a:fld>
            <a:endParaRPr lang="en-US" dirty="0"/>
          </a:p>
        </p:txBody>
      </p:sp>
    </p:spTree>
    <p:extLst>
      <p:ext uri="{BB962C8B-B14F-4D97-AF65-F5344CB8AC3E}">
        <p14:creationId xmlns:p14="http://schemas.microsoft.com/office/powerpoint/2010/main" val="3200574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4"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1" y="0"/>
            <a:ext cx="3043344" cy="465455"/>
          </a:xfrm>
          <a:prstGeom prst="rect">
            <a:avLst/>
          </a:prstGeom>
        </p:spPr>
        <p:txBody>
          <a:bodyPr vert="horz" lIns="93315" tIns="46658" rIns="93315" bIns="46658" rtlCol="0"/>
          <a:lstStyle>
            <a:lvl1pPr algn="r">
              <a:defRPr sz="1200"/>
            </a:lvl1pPr>
          </a:lstStyle>
          <a:p>
            <a:fld id="{F8189EEF-4F92-4462-BE3B-643AF367EB56}" type="datetimeFigureOut">
              <a:rPr lang="en-US" smtClean="0"/>
              <a:pPr/>
              <a:t>1/20/2023</a:t>
            </a:fld>
            <a:endParaRPr lang="en-US" dirty="0"/>
          </a:p>
        </p:txBody>
      </p:sp>
      <p:sp>
        <p:nvSpPr>
          <p:cNvPr id="4" name="Slide Image Placeholder 3"/>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1" y="4421823"/>
            <a:ext cx="5618480" cy="4189095"/>
          </a:xfrm>
          <a:prstGeom prst="rect">
            <a:avLst/>
          </a:prstGeom>
        </p:spPr>
        <p:txBody>
          <a:bodyPr vert="horz" lIns="93315" tIns="46658" rIns="93315" bIns="4665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4" cy="465455"/>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1" y="8842030"/>
            <a:ext cx="3043344" cy="465455"/>
          </a:xfrm>
          <a:prstGeom prst="rect">
            <a:avLst/>
          </a:prstGeom>
        </p:spPr>
        <p:txBody>
          <a:bodyPr vert="horz" lIns="93315" tIns="46658" rIns="93315" bIns="46658" rtlCol="0" anchor="b"/>
          <a:lstStyle>
            <a:lvl1pPr algn="r">
              <a:defRPr sz="1200"/>
            </a:lvl1pPr>
          </a:lstStyle>
          <a:p>
            <a:fld id="{8DC4683F-E204-4805-BC69-ACDC8D89673C}" type="slidenum">
              <a:rPr lang="en-US" smtClean="0"/>
              <a:pPr/>
              <a:t>‹#›</a:t>
            </a:fld>
            <a:endParaRPr lang="en-US" dirty="0"/>
          </a:p>
        </p:txBody>
      </p:sp>
    </p:spTree>
    <p:extLst>
      <p:ext uri="{BB962C8B-B14F-4D97-AF65-F5344CB8AC3E}">
        <p14:creationId xmlns:p14="http://schemas.microsoft.com/office/powerpoint/2010/main" val="793727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_Normal">
    <p:bg>
      <p:bgRef idx="1001">
        <a:schemeClr val="bg1"/>
      </p:bgRef>
    </p:bg>
    <p:spTree>
      <p:nvGrpSpPr>
        <p:cNvPr id="1" name=""/>
        <p:cNvGrpSpPr/>
        <p:nvPr/>
      </p:nvGrpSpPr>
      <p:grpSpPr>
        <a:xfrm>
          <a:off x="0" y="0"/>
          <a:ext cx="0" cy="0"/>
          <a:chOff x="0" y="0"/>
          <a:chExt cx="0" cy="0"/>
        </a:xfrm>
      </p:grpSpPr>
      <p:pic>
        <p:nvPicPr>
          <p:cNvPr id="9" name="Picture 8" descr="A picture containing fireworks&#10;&#10;Description automatically generated">
            <a:extLst>
              <a:ext uri="{FF2B5EF4-FFF2-40B4-BE49-F238E27FC236}">
                <a16:creationId xmlns:a16="http://schemas.microsoft.com/office/drawing/2014/main" id="{37DECF93-770D-474B-8B56-7791AFF8009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2892" y="381000"/>
            <a:ext cx="2665108" cy="1444752"/>
          </a:xfrm>
          <a:prstGeom prst="rect">
            <a:avLst/>
          </a:prstGeom>
        </p:spPr>
      </p:pic>
      <p:cxnSp>
        <p:nvCxnSpPr>
          <p:cNvPr id="15" name="Straight Connector 14">
            <a:extLst>
              <a:ext uri="{FF2B5EF4-FFF2-40B4-BE49-F238E27FC236}">
                <a16:creationId xmlns:a16="http://schemas.microsoft.com/office/drawing/2014/main" id="{06FBF60A-4D57-9F4C-8899-EC0976D58307}"/>
              </a:ext>
            </a:extLst>
          </p:cNvPr>
          <p:cNvCxnSpPr>
            <a:cxnSpLocks/>
          </p:cNvCxnSpPr>
          <p:nvPr userDrawn="1"/>
        </p:nvCxnSpPr>
        <p:spPr>
          <a:xfrm>
            <a:off x="1364627" y="3124200"/>
            <a:ext cx="10522573"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 Placeholder 17">
            <a:extLst>
              <a:ext uri="{FF2B5EF4-FFF2-40B4-BE49-F238E27FC236}">
                <a16:creationId xmlns:a16="http://schemas.microsoft.com/office/drawing/2014/main" id="{D43E86EE-7358-3346-B6E3-E0C2C935964B}"/>
              </a:ext>
            </a:extLst>
          </p:cNvPr>
          <p:cNvSpPr>
            <a:spLocks noGrp="1"/>
          </p:cNvSpPr>
          <p:nvPr>
            <p:ph type="body" sz="quarter" idx="10" hasCustomPrompt="1"/>
          </p:nvPr>
        </p:nvSpPr>
        <p:spPr>
          <a:xfrm>
            <a:off x="1371600" y="2743200"/>
            <a:ext cx="8077200" cy="533400"/>
          </a:xfrm>
          <a:noFill/>
          <a:ln>
            <a:noFill/>
          </a:ln>
        </p:spPr>
        <p:style>
          <a:lnRef idx="0">
            <a:scrgbClr r="0" g="0" b="0"/>
          </a:lnRef>
          <a:fillRef idx="0">
            <a:scrgbClr r="0" g="0" b="0"/>
          </a:fillRef>
          <a:effectRef idx="0">
            <a:scrgbClr r="0" g="0" b="0"/>
          </a:effectRef>
          <a:fontRef idx="minor">
            <a:schemeClr val="accent2"/>
          </a:fontRef>
        </p:style>
        <p:txBody>
          <a:bodyPr lIns="0" tIns="0" rIns="0"/>
          <a:lstStyle>
            <a:lvl1pPr marL="0" indent="0">
              <a:buNone/>
              <a:defRPr sz="2800" b="1" spc="300">
                <a:solidFill>
                  <a:schemeClr val="accent1">
                    <a:lumMod val="50000"/>
                  </a:schemeClr>
                </a:solidFill>
                <a:latin typeface="+mj-lt"/>
              </a:defRPr>
            </a:lvl1pPr>
            <a:lvl2pPr marL="320040" indent="0">
              <a:buNone/>
              <a:defRPr>
                <a:latin typeface="+mj-lt"/>
              </a:defRPr>
            </a:lvl2pPr>
            <a:lvl3pPr>
              <a:defRPr>
                <a:latin typeface="+mj-lt"/>
              </a:defRPr>
            </a:lvl3pPr>
            <a:lvl4pPr>
              <a:defRPr>
                <a:latin typeface="+mj-lt"/>
              </a:defRPr>
            </a:lvl4pPr>
            <a:lvl5pPr>
              <a:defRPr>
                <a:latin typeface="+mj-lt"/>
              </a:defRPr>
            </a:lvl5pPr>
          </a:lstStyle>
          <a:p>
            <a:pPr lvl="0"/>
            <a:r>
              <a:rPr lang="en-US"/>
              <a:t>COVER PAGE</a:t>
            </a:r>
          </a:p>
        </p:txBody>
      </p:sp>
      <p:sp>
        <p:nvSpPr>
          <p:cNvPr id="19" name="Text Placeholder 17">
            <a:extLst>
              <a:ext uri="{FF2B5EF4-FFF2-40B4-BE49-F238E27FC236}">
                <a16:creationId xmlns:a16="http://schemas.microsoft.com/office/drawing/2014/main" id="{5A5BE18C-DB81-7046-B618-67F5A95CBCB7}"/>
              </a:ext>
            </a:extLst>
          </p:cNvPr>
          <p:cNvSpPr>
            <a:spLocks noGrp="1"/>
          </p:cNvSpPr>
          <p:nvPr>
            <p:ph type="body" sz="quarter" idx="11" hasCustomPrompt="1"/>
          </p:nvPr>
        </p:nvSpPr>
        <p:spPr>
          <a:xfrm>
            <a:off x="1371600" y="2488474"/>
            <a:ext cx="8077200" cy="330926"/>
          </a:xfrm>
          <a:noFill/>
          <a:ln>
            <a:noFill/>
          </a:ln>
        </p:spPr>
        <p:style>
          <a:lnRef idx="0">
            <a:scrgbClr r="0" g="0" b="0"/>
          </a:lnRef>
          <a:fillRef idx="0">
            <a:scrgbClr r="0" g="0" b="0"/>
          </a:fillRef>
          <a:effectRef idx="0">
            <a:scrgbClr r="0" g="0" b="0"/>
          </a:effectRef>
          <a:fontRef idx="minor">
            <a:schemeClr val="accent2"/>
          </a:fontRef>
        </p:style>
        <p:txBody>
          <a:bodyPr lIns="0" tIns="0" rIns="0" bIns="0" anchor="b" anchorCtr="0"/>
          <a:lstStyle>
            <a:lvl1pPr marL="0" indent="0">
              <a:buNone/>
              <a:defRPr sz="1600" b="0" spc="300">
                <a:solidFill>
                  <a:schemeClr val="accent1">
                    <a:lumMod val="50000"/>
                  </a:schemeClr>
                </a:solidFill>
                <a:latin typeface="+mj-lt"/>
              </a:defRPr>
            </a:lvl1pPr>
            <a:lvl2pPr marL="320040" indent="0">
              <a:buNone/>
              <a:defRPr>
                <a:latin typeface="+mj-lt"/>
              </a:defRPr>
            </a:lvl2pPr>
            <a:lvl3pPr>
              <a:defRPr>
                <a:latin typeface="+mj-lt"/>
              </a:defRPr>
            </a:lvl3pPr>
            <a:lvl4pPr>
              <a:defRPr>
                <a:latin typeface="+mj-lt"/>
              </a:defRPr>
            </a:lvl4pPr>
            <a:lvl5pPr>
              <a:defRPr>
                <a:latin typeface="+mj-lt"/>
              </a:defRPr>
            </a:lvl5pPr>
          </a:lstStyle>
          <a:p>
            <a:pPr lvl="0"/>
            <a:r>
              <a:rPr lang="en-US"/>
              <a:t>NORMAL</a:t>
            </a:r>
          </a:p>
        </p:txBody>
      </p:sp>
    </p:spTree>
    <p:extLst>
      <p:ext uri="{BB962C8B-B14F-4D97-AF65-F5344CB8AC3E}">
        <p14:creationId xmlns:p14="http://schemas.microsoft.com/office/powerpoint/2010/main" val="54175726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and Two Content with Question Bloc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4480" y="304800"/>
            <a:ext cx="9240520" cy="533400"/>
          </a:xfrm>
        </p:spPr>
        <p:txBody>
          <a:bodyPr lIns="0" anchor="t"/>
          <a:lstStyle>
            <a:lvl1pPr>
              <a:defRPr sz="2400">
                <a:solidFill>
                  <a:schemeClr val="accent1">
                    <a:lumMod val="50000"/>
                  </a:schemeClr>
                </a:solidFill>
              </a:defRPr>
            </a:lvl1pPr>
          </a:lstStyle>
          <a:p>
            <a:r>
              <a:rPr kumimoji="0" lang="en-US"/>
              <a:t>Title with two content and question block</a:t>
            </a:r>
          </a:p>
        </p:txBody>
      </p:sp>
      <p:sp>
        <p:nvSpPr>
          <p:cNvPr id="9" name="Content Placeholder 8"/>
          <p:cNvSpPr>
            <a:spLocks noGrp="1"/>
          </p:cNvSpPr>
          <p:nvPr>
            <p:ph sz="quarter" idx="1" hasCustomPrompt="1"/>
          </p:nvPr>
        </p:nvSpPr>
        <p:spPr>
          <a:xfrm>
            <a:off x="284480" y="1447800"/>
            <a:ext cx="5608320" cy="4419600"/>
          </a:xfrm>
        </p:spPr>
        <p:txBody>
          <a:bodyPr vert="horz">
            <a:noAutofit/>
          </a:bodyPr>
          <a:lstStyle>
            <a:lvl5pPr>
              <a:defRPr>
                <a:latin typeface="+mj-lt"/>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
        <p:nvSpPr>
          <p:cNvPr id="11" name="Content Placeholder 10"/>
          <p:cNvSpPr>
            <a:spLocks noGrp="1"/>
          </p:cNvSpPr>
          <p:nvPr>
            <p:ph sz="quarter" idx="2" hasCustomPrompt="1"/>
          </p:nvPr>
        </p:nvSpPr>
        <p:spPr>
          <a:xfrm>
            <a:off x="6380480" y="1447800"/>
            <a:ext cx="5506720" cy="4419600"/>
          </a:xfrm>
        </p:spPr>
        <p:txBody>
          <a:bodyPr vert="horz">
            <a:noAutofit/>
          </a:bodyPr>
          <a:lstStyle>
            <a:lvl5pPr>
              <a:defRPr>
                <a:latin typeface="+mj-lt"/>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
        <p:nvSpPr>
          <p:cNvPr id="12" name="Footer Placeholder 2">
            <a:extLst>
              <a:ext uri="{FF2B5EF4-FFF2-40B4-BE49-F238E27FC236}">
                <a16:creationId xmlns:a16="http://schemas.microsoft.com/office/drawing/2014/main" id="{69DD2B6E-7941-954C-9E72-C6A2480746D9}"/>
              </a:ext>
            </a:extLst>
          </p:cNvPr>
          <p:cNvSpPr>
            <a:spLocks noGrp="1"/>
          </p:cNvSpPr>
          <p:nvPr>
            <p:ph type="ftr" sz="quarter" idx="3"/>
          </p:nvPr>
        </p:nvSpPr>
        <p:spPr>
          <a:xfrm>
            <a:off x="6807200" y="6172200"/>
            <a:ext cx="4470400" cy="685799"/>
          </a:xfrm>
          <a:prstGeom prst="rect">
            <a:avLst/>
          </a:prstGeom>
        </p:spPr>
        <p:txBody>
          <a:bodyPr anchor="ctr" anchorCtr="0"/>
          <a:lstStyle>
            <a:lvl1pPr algn="r" eaLnBrk="1" latinLnBrk="0" hangingPunct="1">
              <a:defRPr kumimoji="0" sz="1100">
                <a:solidFill>
                  <a:schemeClr val="tx1">
                    <a:lumMod val="65000"/>
                    <a:lumOff val="35000"/>
                  </a:schemeClr>
                </a:solidFill>
              </a:defRPr>
            </a:lvl1pPr>
          </a:lstStyle>
          <a:p>
            <a:r>
              <a:rPr lang="en-US" dirty="0"/>
              <a:t>DFL Pet Owner Survey</a:t>
            </a:r>
          </a:p>
        </p:txBody>
      </p:sp>
      <p:cxnSp>
        <p:nvCxnSpPr>
          <p:cNvPr id="14" name="Straight Connector 13">
            <a:extLst>
              <a:ext uri="{FF2B5EF4-FFF2-40B4-BE49-F238E27FC236}">
                <a16:creationId xmlns:a16="http://schemas.microsoft.com/office/drawing/2014/main" id="{63F734C4-0443-5547-B8DB-290C0FF95227}"/>
              </a:ext>
            </a:extLst>
          </p:cNvPr>
          <p:cNvCxnSpPr>
            <a:cxnSpLocks/>
          </p:cNvCxnSpPr>
          <p:nvPr userDrawn="1"/>
        </p:nvCxnSpPr>
        <p:spPr>
          <a:xfrm>
            <a:off x="304800" y="6172200"/>
            <a:ext cx="115824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Footer Placeholder 2">
            <a:extLst>
              <a:ext uri="{FF2B5EF4-FFF2-40B4-BE49-F238E27FC236}">
                <a16:creationId xmlns:a16="http://schemas.microsoft.com/office/drawing/2014/main" id="{2B6DD51A-8CDA-9F49-87B0-FE68F155C85C}"/>
              </a:ext>
            </a:extLst>
          </p:cNvPr>
          <p:cNvSpPr txBox="1">
            <a:spLocks/>
          </p:cNvSpPr>
          <p:nvPr userDrawn="1"/>
        </p:nvSpPr>
        <p:spPr>
          <a:xfrm>
            <a:off x="11201400" y="6172200"/>
            <a:ext cx="683846" cy="685799"/>
          </a:xfrm>
          <a:prstGeom prst="rect">
            <a:avLst/>
          </a:prstGeom>
        </p:spPr>
        <p:txBody>
          <a:bodyPr anchor="ctr" anchorCtr="0"/>
          <a:lstStyle>
            <a:defPPr>
              <a:defRPr lang="en-US"/>
            </a:defPPr>
            <a:lvl1pPr marL="0" algn="r" defTabSz="914400" rtl="0" eaLnBrk="1" latinLnBrk="0" hangingPunct="1">
              <a:defRPr kumimoji="0" sz="14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5801B"/>
                </a:solidFill>
              </a:rPr>
              <a:t>|</a:t>
            </a:r>
            <a:r>
              <a:rPr lang="en-US" dirty="0"/>
              <a:t> </a:t>
            </a:r>
            <a:fld id="{4C209C16-2AED-4525-B2C3-BDB44734281B}" type="slidenum">
              <a:rPr lang="en-US" smtClean="0"/>
              <a:pPr/>
              <a:t>‹#›</a:t>
            </a:fld>
            <a:r>
              <a:rPr lang="en-US" dirty="0">
                <a:solidFill>
                  <a:srgbClr val="F5801B"/>
                </a:solidFill>
              </a:rPr>
              <a:t> |</a:t>
            </a:r>
          </a:p>
        </p:txBody>
      </p:sp>
      <p:pic>
        <p:nvPicPr>
          <p:cNvPr id="17" name="Picture 16" descr="A picture containing drawing&#10;&#10;Description automatically generated">
            <a:extLst>
              <a:ext uri="{FF2B5EF4-FFF2-40B4-BE49-F238E27FC236}">
                <a16:creationId xmlns:a16="http://schemas.microsoft.com/office/drawing/2014/main" id="{06EB3501-122F-7B49-88DC-E5C71D2E5EB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28201" y="434103"/>
            <a:ext cx="2158999" cy="251697"/>
          </a:xfrm>
          <a:prstGeom prst="rect">
            <a:avLst/>
          </a:prstGeom>
        </p:spPr>
      </p:pic>
      <p:sp>
        <p:nvSpPr>
          <p:cNvPr id="4" name="Text Placeholder 3">
            <a:extLst>
              <a:ext uri="{FF2B5EF4-FFF2-40B4-BE49-F238E27FC236}">
                <a16:creationId xmlns:a16="http://schemas.microsoft.com/office/drawing/2014/main" id="{B20F540E-13AB-4BA1-A03D-89D28CCE6CF6}"/>
              </a:ext>
            </a:extLst>
          </p:cNvPr>
          <p:cNvSpPr>
            <a:spLocks noGrp="1"/>
          </p:cNvSpPr>
          <p:nvPr>
            <p:ph type="body" sz="quarter" idx="13" hasCustomPrompt="1"/>
          </p:nvPr>
        </p:nvSpPr>
        <p:spPr>
          <a:xfrm>
            <a:off x="284480" y="6188722"/>
            <a:ext cx="4361688" cy="649224"/>
          </a:xfrm>
        </p:spPr>
        <p:txBody>
          <a:bodyPr anchor="ctr"/>
          <a:lstStyle>
            <a:lvl1pPr marL="0" indent="0">
              <a:buNone/>
              <a:defRPr sz="1000"/>
            </a:lvl1pPr>
          </a:lstStyle>
          <a:p>
            <a:pPr lvl="0"/>
            <a:r>
              <a:rPr lang="en-US"/>
              <a:t>Q##. Question text. Question text. Question text. Question text. Question text. Question text. Question text. Question text.</a:t>
            </a:r>
          </a:p>
        </p:txBody>
      </p:sp>
    </p:spTree>
    <p:extLst>
      <p:ext uri="{BB962C8B-B14F-4D97-AF65-F5344CB8AC3E}">
        <p14:creationId xmlns:p14="http://schemas.microsoft.com/office/powerpoint/2010/main" val="4007145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and Two Content with Subhead and Question Bloc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4480" y="304800"/>
            <a:ext cx="9240520" cy="533399"/>
          </a:xfrm>
        </p:spPr>
        <p:txBody>
          <a:bodyPr lIns="0" anchor="t"/>
          <a:lstStyle>
            <a:lvl1pPr>
              <a:defRPr sz="2400">
                <a:solidFill>
                  <a:schemeClr val="accent1">
                    <a:lumMod val="50000"/>
                  </a:schemeClr>
                </a:solidFill>
              </a:defRPr>
            </a:lvl1pPr>
          </a:lstStyle>
          <a:p>
            <a:r>
              <a:rPr kumimoji="0" lang="en-US"/>
              <a:t>Title with two content, subhead, and question block</a:t>
            </a:r>
          </a:p>
        </p:txBody>
      </p:sp>
      <p:sp>
        <p:nvSpPr>
          <p:cNvPr id="9" name="Content Placeholder 8"/>
          <p:cNvSpPr>
            <a:spLocks noGrp="1"/>
          </p:cNvSpPr>
          <p:nvPr>
            <p:ph sz="quarter" idx="1" hasCustomPrompt="1"/>
          </p:nvPr>
        </p:nvSpPr>
        <p:spPr>
          <a:xfrm>
            <a:off x="284480" y="2209800"/>
            <a:ext cx="5608320" cy="3657600"/>
          </a:xfrm>
        </p:spPr>
        <p:txBody>
          <a:bodyPr vert="horz">
            <a:noAutofit/>
          </a:bodyPr>
          <a:lstStyle>
            <a:lvl5pPr>
              <a:defRPr>
                <a:latin typeface="+mj-lt"/>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
        <p:nvSpPr>
          <p:cNvPr id="11" name="Content Placeholder 10"/>
          <p:cNvSpPr>
            <a:spLocks noGrp="1"/>
          </p:cNvSpPr>
          <p:nvPr>
            <p:ph sz="quarter" idx="2" hasCustomPrompt="1"/>
          </p:nvPr>
        </p:nvSpPr>
        <p:spPr>
          <a:xfrm>
            <a:off x="6380480" y="1447800"/>
            <a:ext cx="5506720" cy="4419600"/>
          </a:xfrm>
        </p:spPr>
        <p:txBody>
          <a:bodyPr vert="horz">
            <a:noAutofit/>
          </a:bodyPr>
          <a:lstStyle>
            <a:lvl5pPr>
              <a:defRPr>
                <a:latin typeface="+mj-lt"/>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
        <p:nvSpPr>
          <p:cNvPr id="4" name="Content Placeholder 3">
            <a:extLst>
              <a:ext uri="{FF2B5EF4-FFF2-40B4-BE49-F238E27FC236}">
                <a16:creationId xmlns:a16="http://schemas.microsoft.com/office/drawing/2014/main" id="{50634D94-D130-4E19-93FF-7335F4415C8F}"/>
              </a:ext>
            </a:extLst>
          </p:cNvPr>
          <p:cNvSpPr>
            <a:spLocks noGrp="1"/>
          </p:cNvSpPr>
          <p:nvPr>
            <p:ph sz="quarter" idx="12" hasCustomPrompt="1"/>
          </p:nvPr>
        </p:nvSpPr>
        <p:spPr>
          <a:xfrm>
            <a:off x="283634" y="1447800"/>
            <a:ext cx="5609167" cy="609600"/>
          </a:xfrm>
        </p:spPr>
        <p:txBody>
          <a:bodyPr/>
          <a:lstStyle>
            <a:lvl1pPr marL="0" indent="0">
              <a:buNone/>
              <a:defRPr/>
            </a:lvl1pPr>
          </a:lstStyle>
          <a:p>
            <a:pPr lvl="0"/>
            <a:r>
              <a:rPr lang="en-US"/>
              <a:t>Subhead</a:t>
            </a:r>
          </a:p>
        </p:txBody>
      </p:sp>
      <p:sp>
        <p:nvSpPr>
          <p:cNvPr id="15" name="Footer Placeholder 2">
            <a:extLst>
              <a:ext uri="{FF2B5EF4-FFF2-40B4-BE49-F238E27FC236}">
                <a16:creationId xmlns:a16="http://schemas.microsoft.com/office/drawing/2014/main" id="{ADE2B92B-ED6B-4B47-9001-3010EAF21DA9}"/>
              </a:ext>
            </a:extLst>
          </p:cNvPr>
          <p:cNvSpPr>
            <a:spLocks noGrp="1"/>
          </p:cNvSpPr>
          <p:nvPr>
            <p:ph type="ftr" sz="quarter" idx="3"/>
          </p:nvPr>
        </p:nvSpPr>
        <p:spPr>
          <a:xfrm>
            <a:off x="6807200" y="6172200"/>
            <a:ext cx="4470400" cy="685799"/>
          </a:xfrm>
          <a:prstGeom prst="rect">
            <a:avLst/>
          </a:prstGeom>
        </p:spPr>
        <p:txBody>
          <a:bodyPr anchor="ctr" anchorCtr="0"/>
          <a:lstStyle>
            <a:lvl1pPr algn="r" eaLnBrk="1" latinLnBrk="0" hangingPunct="1">
              <a:defRPr kumimoji="0" sz="1100">
                <a:solidFill>
                  <a:schemeClr val="tx1">
                    <a:lumMod val="65000"/>
                    <a:lumOff val="35000"/>
                  </a:schemeClr>
                </a:solidFill>
              </a:defRPr>
            </a:lvl1pPr>
          </a:lstStyle>
          <a:p>
            <a:r>
              <a:rPr lang="en-US" dirty="0"/>
              <a:t>DFL Pet Owner Survey</a:t>
            </a:r>
          </a:p>
        </p:txBody>
      </p:sp>
      <p:cxnSp>
        <p:nvCxnSpPr>
          <p:cNvPr id="16" name="Straight Connector 15">
            <a:extLst>
              <a:ext uri="{FF2B5EF4-FFF2-40B4-BE49-F238E27FC236}">
                <a16:creationId xmlns:a16="http://schemas.microsoft.com/office/drawing/2014/main" id="{146AA8A1-21D7-B745-B2C8-81911F1E5608}"/>
              </a:ext>
            </a:extLst>
          </p:cNvPr>
          <p:cNvCxnSpPr>
            <a:cxnSpLocks/>
          </p:cNvCxnSpPr>
          <p:nvPr userDrawn="1"/>
        </p:nvCxnSpPr>
        <p:spPr>
          <a:xfrm>
            <a:off x="304800" y="6172200"/>
            <a:ext cx="115824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 name="Picture 16" descr="A picture containing drawing&#10;&#10;Description automatically generated">
            <a:extLst>
              <a:ext uri="{FF2B5EF4-FFF2-40B4-BE49-F238E27FC236}">
                <a16:creationId xmlns:a16="http://schemas.microsoft.com/office/drawing/2014/main" id="{CA54417F-47DF-D14B-8087-2FAEDEB34C9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04401" y="434103"/>
            <a:ext cx="2158999" cy="251697"/>
          </a:xfrm>
          <a:prstGeom prst="rect">
            <a:avLst/>
          </a:prstGeom>
        </p:spPr>
      </p:pic>
      <p:sp>
        <p:nvSpPr>
          <p:cNvPr id="18" name="Footer Placeholder 2">
            <a:extLst>
              <a:ext uri="{FF2B5EF4-FFF2-40B4-BE49-F238E27FC236}">
                <a16:creationId xmlns:a16="http://schemas.microsoft.com/office/drawing/2014/main" id="{CBB6A5AE-61C1-B24D-AF7B-FFC02A8D7F01}"/>
              </a:ext>
            </a:extLst>
          </p:cNvPr>
          <p:cNvSpPr txBox="1">
            <a:spLocks/>
          </p:cNvSpPr>
          <p:nvPr userDrawn="1"/>
        </p:nvSpPr>
        <p:spPr>
          <a:xfrm>
            <a:off x="11201400" y="6172200"/>
            <a:ext cx="683846" cy="685799"/>
          </a:xfrm>
          <a:prstGeom prst="rect">
            <a:avLst/>
          </a:prstGeom>
        </p:spPr>
        <p:txBody>
          <a:bodyPr anchor="ctr" anchorCtr="0"/>
          <a:lstStyle>
            <a:defPPr>
              <a:defRPr lang="en-US"/>
            </a:defPPr>
            <a:lvl1pPr marL="0" algn="r" defTabSz="914400" rtl="0" eaLnBrk="1" latinLnBrk="0" hangingPunct="1">
              <a:defRPr kumimoji="0" sz="14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5801B"/>
                </a:solidFill>
              </a:rPr>
              <a:t>|</a:t>
            </a:r>
            <a:r>
              <a:rPr lang="en-US" dirty="0"/>
              <a:t> </a:t>
            </a:r>
            <a:fld id="{4C209C16-2AED-4525-B2C3-BDB44734281B}" type="slidenum">
              <a:rPr lang="en-US" smtClean="0"/>
              <a:pPr/>
              <a:t>‹#›</a:t>
            </a:fld>
            <a:r>
              <a:rPr lang="en-US" dirty="0">
                <a:solidFill>
                  <a:srgbClr val="F5801B"/>
                </a:solidFill>
              </a:rPr>
              <a:t> |</a:t>
            </a:r>
          </a:p>
        </p:txBody>
      </p:sp>
      <p:sp>
        <p:nvSpPr>
          <p:cNvPr id="13" name="Text Placeholder 3">
            <a:extLst>
              <a:ext uri="{FF2B5EF4-FFF2-40B4-BE49-F238E27FC236}">
                <a16:creationId xmlns:a16="http://schemas.microsoft.com/office/drawing/2014/main" id="{85080B6E-3238-47E4-917B-0CC158161816}"/>
              </a:ext>
            </a:extLst>
          </p:cNvPr>
          <p:cNvSpPr>
            <a:spLocks noGrp="1"/>
          </p:cNvSpPr>
          <p:nvPr>
            <p:ph type="body" sz="quarter" idx="13" hasCustomPrompt="1"/>
          </p:nvPr>
        </p:nvSpPr>
        <p:spPr>
          <a:xfrm>
            <a:off x="284480" y="6188722"/>
            <a:ext cx="4361688" cy="649224"/>
          </a:xfrm>
        </p:spPr>
        <p:txBody>
          <a:bodyPr anchor="ctr"/>
          <a:lstStyle>
            <a:lvl1pPr marL="0" indent="0">
              <a:buNone/>
              <a:defRPr sz="1000"/>
            </a:lvl1pPr>
          </a:lstStyle>
          <a:p>
            <a:pPr lvl="0"/>
            <a:r>
              <a:rPr lang="en-US"/>
              <a:t>Q##. Question text. Question text. Question text. Question text. Question text. Question text. Question text. Question text.</a:t>
            </a:r>
          </a:p>
        </p:txBody>
      </p:sp>
    </p:spTree>
    <p:extLst>
      <p:ext uri="{BB962C8B-B14F-4D97-AF65-F5344CB8AC3E}">
        <p14:creationId xmlns:p14="http://schemas.microsoft.com/office/powerpoint/2010/main" val="3992868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with Right Exhibit with Question Block">
    <p:spTree>
      <p:nvGrpSpPr>
        <p:cNvPr id="1" name=""/>
        <p:cNvGrpSpPr/>
        <p:nvPr/>
      </p:nvGrpSpPr>
      <p:grpSpPr>
        <a:xfrm>
          <a:off x="0" y="0"/>
          <a:ext cx="0" cy="0"/>
          <a:chOff x="0" y="0"/>
          <a:chExt cx="0" cy="0"/>
        </a:xfrm>
      </p:grpSpPr>
      <p:sp>
        <p:nvSpPr>
          <p:cNvPr id="9" name="Content Placeholder 8"/>
          <p:cNvSpPr>
            <a:spLocks noGrp="1"/>
          </p:cNvSpPr>
          <p:nvPr>
            <p:ph sz="quarter" idx="1"/>
          </p:nvPr>
        </p:nvSpPr>
        <p:spPr>
          <a:xfrm>
            <a:off x="4876800" y="1447800"/>
            <a:ext cx="7010400" cy="4419600"/>
          </a:xfrm>
        </p:spPr>
        <p:txBody>
          <a:bodyPr vert="horz">
            <a:noAutofit/>
          </a:bodyPr>
          <a:lstStyle>
            <a:lvl1pPr marL="0" indent="0">
              <a:buNone/>
              <a:defRPr/>
            </a:lvl1pPr>
            <a:lvl5pPr>
              <a:defRPr>
                <a:latin typeface="+mj-lt"/>
              </a:defRPr>
            </a:lvl5pPr>
          </a:lstStyle>
          <a:p>
            <a:pPr lvl="0" eaLnBrk="1" latinLnBrk="0" hangingPunct="1"/>
            <a:r>
              <a:rPr lang="en-US"/>
              <a:t>Click to edit Master text styles</a:t>
            </a:r>
          </a:p>
        </p:txBody>
      </p:sp>
      <p:sp>
        <p:nvSpPr>
          <p:cNvPr id="11" name="Content Placeholder 10"/>
          <p:cNvSpPr>
            <a:spLocks noGrp="1"/>
          </p:cNvSpPr>
          <p:nvPr>
            <p:ph sz="quarter" idx="2" hasCustomPrompt="1"/>
          </p:nvPr>
        </p:nvSpPr>
        <p:spPr>
          <a:xfrm>
            <a:off x="304800" y="1447800"/>
            <a:ext cx="4389120" cy="4419600"/>
          </a:xfrm>
        </p:spPr>
        <p:txBody>
          <a:bodyPr vert="horz">
            <a:noAutofit/>
          </a:bodyPr>
          <a:lstStyle>
            <a:lvl5pPr>
              <a:defRPr>
                <a:latin typeface="+mj-lt"/>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
        <p:nvSpPr>
          <p:cNvPr id="14" name="Footer Placeholder 2">
            <a:extLst>
              <a:ext uri="{FF2B5EF4-FFF2-40B4-BE49-F238E27FC236}">
                <a16:creationId xmlns:a16="http://schemas.microsoft.com/office/drawing/2014/main" id="{98509767-F3C5-F640-8058-815341D7BA27}"/>
              </a:ext>
            </a:extLst>
          </p:cNvPr>
          <p:cNvSpPr>
            <a:spLocks noGrp="1"/>
          </p:cNvSpPr>
          <p:nvPr>
            <p:ph type="ftr" sz="quarter" idx="3"/>
          </p:nvPr>
        </p:nvSpPr>
        <p:spPr>
          <a:xfrm>
            <a:off x="6807200" y="6172200"/>
            <a:ext cx="4470400" cy="685799"/>
          </a:xfrm>
          <a:prstGeom prst="rect">
            <a:avLst/>
          </a:prstGeom>
        </p:spPr>
        <p:txBody>
          <a:bodyPr anchor="ctr" anchorCtr="0"/>
          <a:lstStyle>
            <a:lvl1pPr algn="r" eaLnBrk="1" latinLnBrk="0" hangingPunct="1">
              <a:defRPr kumimoji="0" sz="1100">
                <a:solidFill>
                  <a:schemeClr val="tx1">
                    <a:lumMod val="65000"/>
                    <a:lumOff val="35000"/>
                  </a:schemeClr>
                </a:solidFill>
              </a:defRPr>
            </a:lvl1pPr>
          </a:lstStyle>
          <a:p>
            <a:r>
              <a:rPr lang="en-US" dirty="0"/>
              <a:t>DFL Pet Owner Survey</a:t>
            </a:r>
          </a:p>
        </p:txBody>
      </p:sp>
      <p:cxnSp>
        <p:nvCxnSpPr>
          <p:cNvPr id="15" name="Straight Connector 14">
            <a:extLst>
              <a:ext uri="{FF2B5EF4-FFF2-40B4-BE49-F238E27FC236}">
                <a16:creationId xmlns:a16="http://schemas.microsoft.com/office/drawing/2014/main" id="{BA026DD5-4339-2D47-B2C9-60F5DBCEF974}"/>
              </a:ext>
            </a:extLst>
          </p:cNvPr>
          <p:cNvCxnSpPr>
            <a:cxnSpLocks/>
          </p:cNvCxnSpPr>
          <p:nvPr userDrawn="1"/>
        </p:nvCxnSpPr>
        <p:spPr>
          <a:xfrm>
            <a:off x="304800" y="6172200"/>
            <a:ext cx="1158240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Footer Placeholder 2">
            <a:extLst>
              <a:ext uri="{FF2B5EF4-FFF2-40B4-BE49-F238E27FC236}">
                <a16:creationId xmlns:a16="http://schemas.microsoft.com/office/drawing/2014/main" id="{DEDFA873-E688-3E4F-B919-0599A77FCE44}"/>
              </a:ext>
            </a:extLst>
          </p:cNvPr>
          <p:cNvSpPr txBox="1">
            <a:spLocks/>
          </p:cNvSpPr>
          <p:nvPr userDrawn="1"/>
        </p:nvSpPr>
        <p:spPr>
          <a:xfrm>
            <a:off x="11201400" y="6172200"/>
            <a:ext cx="683846" cy="685799"/>
          </a:xfrm>
          <a:prstGeom prst="rect">
            <a:avLst/>
          </a:prstGeom>
        </p:spPr>
        <p:txBody>
          <a:bodyPr anchor="ctr" anchorCtr="0"/>
          <a:lstStyle>
            <a:defPPr>
              <a:defRPr lang="en-US"/>
            </a:defPPr>
            <a:lvl1pPr marL="0" algn="r" defTabSz="914400" rtl="0" eaLnBrk="1" latinLnBrk="0" hangingPunct="1">
              <a:defRPr kumimoji="0" sz="14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5801B"/>
                </a:solidFill>
              </a:rPr>
              <a:t>|</a:t>
            </a:r>
            <a:r>
              <a:rPr lang="en-US" dirty="0"/>
              <a:t> </a:t>
            </a:r>
            <a:fld id="{4C209C16-2AED-4525-B2C3-BDB44734281B}" type="slidenum">
              <a:rPr lang="en-US" smtClean="0"/>
              <a:pPr/>
              <a:t>‹#›</a:t>
            </a:fld>
            <a:r>
              <a:rPr lang="en-US" dirty="0">
                <a:solidFill>
                  <a:srgbClr val="F5801B"/>
                </a:solidFill>
              </a:rPr>
              <a:t> |</a:t>
            </a:r>
          </a:p>
        </p:txBody>
      </p:sp>
      <p:pic>
        <p:nvPicPr>
          <p:cNvPr id="18" name="Picture 17" descr="A picture containing drawing&#10;&#10;Description automatically generated">
            <a:extLst>
              <a:ext uri="{FF2B5EF4-FFF2-40B4-BE49-F238E27FC236}">
                <a16:creationId xmlns:a16="http://schemas.microsoft.com/office/drawing/2014/main" id="{BE5E8E15-A3A4-044C-81F5-2F117D2C140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28201" y="434103"/>
            <a:ext cx="2158999" cy="251697"/>
          </a:xfrm>
          <a:prstGeom prst="rect">
            <a:avLst/>
          </a:prstGeom>
        </p:spPr>
      </p:pic>
      <p:sp>
        <p:nvSpPr>
          <p:cNvPr id="19" name="Title 1">
            <a:extLst>
              <a:ext uri="{FF2B5EF4-FFF2-40B4-BE49-F238E27FC236}">
                <a16:creationId xmlns:a16="http://schemas.microsoft.com/office/drawing/2014/main" id="{50E9DB47-B3E7-064E-B918-E210089782DB}"/>
              </a:ext>
            </a:extLst>
          </p:cNvPr>
          <p:cNvSpPr>
            <a:spLocks noGrp="1"/>
          </p:cNvSpPr>
          <p:nvPr>
            <p:ph type="title" hasCustomPrompt="1"/>
          </p:nvPr>
        </p:nvSpPr>
        <p:spPr>
          <a:xfrm>
            <a:off x="284480" y="304800"/>
            <a:ext cx="9240520" cy="533400"/>
          </a:xfrm>
        </p:spPr>
        <p:txBody>
          <a:bodyPr lIns="0" anchor="t"/>
          <a:lstStyle>
            <a:lvl1pPr>
              <a:defRPr sz="2400">
                <a:solidFill>
                  <a:schemeClr val="accent1">
                    <a:lumMod val="50000"/>
                  </a:schemeClr>
                </a:solidFill>
              </a:defRPr>
            </a:lvl1pPr>
          </a:lstStyle>
          <a:p>
            <a:r>
              <a:rPr kumimoji="0" lang="en-US"/>
              <a:t>Title with right exhibit (and question block)</a:t>
            </a:r>
          </a:p>
        </p:txBody>
      </p:sp>
      <p:sp>
        <p:nvSpPr>
          <p:cNvPr id="10" name="Text Placeholder 3">
            <a:extLst>
              <a:ext uri="{FF2B5EF4-FFF2-40B4-BE49-F238E27FC236}">
                <a16:creationId xmlns:a16="http://schemas.microsoft.com/office/drawing/2014/main" id="{6AD29E53-E71E-4D1B-92A4-BDEDAC181835}"/>
              </a:ext>
            </a:extLst>
          </p:cNvPr>
          <p:cNvSpPr>
            <a:spLocks noGrp="1"/>
          </p:cNvSpPr>
          <p:nvPr>
            <p:ph type="body" sz="quarter" idx="13" hasCustomPrompt="1"/>
          </p:nvPr>
        </p:nvSpPr>
        <p:spPr>
          <a:xfrm>
            <a:off x="284480" y="6188722"/>
            <a:ext cx="4361688" cy="649224"/>
          </a:xfrm>
        </p:spPr>
        <p:txBody>
          <a:bodyPr anchor="ctr"/>
          <a:lstStyle>
            <a:lvl1pPr marL="0" indent="0">
              <a:buNone/>
              <a:defRPr sz="1000"/>
            </a:lvl1pPr>
          </a:lstStyle>
          <a:p>
            <a:pPr lvl="0"/>
            <a:r>
              <a:rPr lang="en-US"/>
              <a:t>Q##. Question text. Question text. Question text. Question text. Question text. Question text. Question text. Question text.</a:t>
            </a:r>
          </a:p>
        </p:txBody>
      </p:sp>
    </p:spTree>
    <p:extLst>
      <p:ext uri="{BB962C8B-B14F-4D97-AF65-F5344CB8AC3E}">
        <p14:creationId xmlns:p14="http://schemas.microsoft.com/office/powerpoint/2010/main" val="40052306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and with Left Exhibi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4480" y="304800"/>
            <a:ext cx="9240520" cy="533400"/>
          </a:xfrm>
        </p:spPr>
        <p:txBody>
          <a:bodyPr lIns="0" anchor="t"/>
          <a:lstStyle>
            <a:lvl1pPr>
              <a:defRPr sz="2400">
                <a:solidFill>
                  <a:schemeClr val="accent1">
                    <a:lumMod val="50000"/>
                  </a:schemeClr>
                </a:solidFill>
              </a:defRPr>
            </a:lvl1pPr>
          </a:lstStyle>
          <a:p>
            <a:r>
              <a:rPr kumimoji="0" lang="en-US"/>
              <a:t>Title with left exhibit (and question block)</a:t>
            </a:r>
          </a:p>
        </p:txBody>
      </p:sp>
      <p:sp>
        <p:nvSpPr>
          <p:cNvPr id="9" name="Content Placeholder 8"/>
          <p:cNvSpPr>
            <a:spLocks noGrp="1"/>
          </p:cNvSpPr>
          <p:nvPr>
            <p:ph sz="quarter" idx="1"/>
          </p:nvPr>
        </p:nvSpPr>
        <p:spPr>
          <a:xfrm>
            <a:off x="284480" y="1447800"/>
            <a:ext cx="7030720" cy="4419600"/>
          </a:xfrm>
        </p:spPr>
        <p:txBody>
          <a:bodyPr vert="horz">
            <a:noAutofit/>
          </a:bodyPr>
          <a:lstStyle>
            <a:lvl1pPr marL="0" indent="0">
              <a:buNone/>
              <a:defRPr/>
            </a:lvl1pPr>
            <a:lvl5pPr>
              <a:defRPr>
                <a:latin typeface="+mj-lt"/>
              </a:defRPr>
            </a:lvl5pPr>
          </a:lstStyle>
          <a:p>
            <a:pPr lvl="0" eaLnBrk="1" latinLnBrk="0" hangingPunct="1"/>
            <a:r>
              <a:rPr lang="en-US"/>
              <a:t>Click to edit Master text styles</a:t>
            </a:r>
          </a:p>
        </p:txBody>
      </p:sp>
      <p:sp>
        <p:nvSpPr>
          <p:cNvPr id="11" name="Content Placeholder 10"/>
          <p:cNvSpPr>
            <a:spLocks noGrp="1"/>
          </p:cNvSpPr>
          <p:nvPr>
            <p:ph sz="quarter" idx="2" hasCustomPrompt="1"/>
          </p:nvPr>
        </p:nvSpPr>
        <p:spPr>
          <a:xfrm>
            <a:off x="7518400" y="1447800"/>
            <a:ext cx="4292600" cy="4419600"/>
          </a:xfrm>
        </p:spPr>
        <p:txBody>
          <a:bodyPr vert="horz">
            <a:noAutofit/>
          </a:bodyPr>
          <a:lstStyle>
            <a:lvl5pPr>
              <a:defRPr>
                <a:latin typeface="+mj-lt"/>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
        <p:nvSpPr>
          <p:cNvPr id="15" name="Footer Placeholder 2">
            <a:extLst>
              <a:ext uri="{FF2B5EF4-FFF2-40B4-BE49-F238E27FC236}">
                <a16:creationId xmlns:a16="http://schemas.microsoft.com/office/drawing/2014/main" id="{99089295-4FAA-994E-A6E3-9F57840B875C}"/>
              </a:ext>
            </a:extLst>
          </p:cNvPr>
          <p:cNvSpPr>
            <a:spLocks noGrp="1"/>
          </p:cNvSpPr>
          <p:nvPr>
            <p:ph type="ftr" sz="quarter" idx="3"/>
          </p:nvPr>
        </p:nvSpPr>
        <p:spPr>
          <a:xfrm>
            <a:off x="6807200" y="6172200"/>
            <a:ext cx="4470400" cy="685799"/>
          </a:xfrm>
          <a:prstGeom prst="rect">
            <a:avLst/>
          </a:prstGeom>
        </p:spPr>
        <p:txBody>
          <a:bodyPr anchor="ctr" anchorCtr="0"/>
          <a:lstStyle>
            <a:lvl1pPr algn="r" eaLnBrk="1" latinLnBrk="0" hangingPunct="1">
              <a:defRPr kumimoji="0" sz="1100">
                <a:solidFill>
                  <a:schemeClr val="tx1">
                    <a:lumMod val="65000"/>
                    <a:lumOff val="35000"/>
                  </a:schemeClr>
                </a:solidFill>
              </a:defRPr>
            </a:lvl1pPr>
          </a:lstStyle>
          <a:p>
            <a:r>
              <a:rPr lang="en-US" dirty="0"/>
              <a:t>DFL Pet Owner Survey</a:t>
            </a:r>
          </a:p>
        </p:txBody>
      </p:sp>
      <p:cxnSp>
        <p:nvCxnSpPr>
          <p:cNvPr id="16" name="Straight Connector 15">
            <a:extLst>
              <a:ext uri="{FF2B5EF4-FFF2-40B4-BE49-F238E27FC236}">
                <a16:creationId xmlns:a16="http://schemas.microsoft.com/office/drawing/2014/main" id="{0EF365AC-F80A-224D-B4F1-66435A105EDB}"/>
              </a:ext>
            </a:extLst>
          </p:cNvPr>
          <p:cNvCxnSpPr>
            <a:cxnSpLocks/>
          </p:cNvCxnSpPr>
          <p:nvPr userDrawn="1"/>
        </p:nvCxnSpPr>
        <p:spPr>
          <a:xfrm>
            <a:off x="304800" y="6172200"/>
            <a:ext cx="115824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Footer Placeholder 2">
            <a:extLst>
              <a:ext uri="{FF2B5EF4-FFF2-40B4-BE49-F238E27FC236}">
                <a16:creationId xmlns:a16="http://schemas.microsoft.com/office/drawing/2014/main" id="{4C905FC2-3C87-6B45-966E-1E1E7798A75C}"/>
              </a:ext>
            </a:extLst>
          </p:cNvPr>
          <p:cNvSpPr txBox="1">
            <a:spLocks/>
          </p:cNvSpPr>
          <p:nvPr userDrawn="1"/>
        </p:nvSpPr>
        <p:spPr>
          <a:xfrm>
            <a:off x="11201400" y="6172200"/>
            <a:ext cx="683846" cy="685799"/>
          </a:xfrm>
          <a:prstGeom prst="rect">
            <a:avLst/>
          </a:prstGeom>
        </p:spPr>
        <p:txBody>
          <a:bodyPr anchor="ctr" anchorCtr="0"/>
          <a:lstStyle>
            <a:defPPr>
              <a:defRPr lang="en-US"/>
            </a:defPPr>
            <a:lvl1pPr marL="0" algn="r" defTabSz="914400" rtl="0" eaLnBrk="1" latinLnBrk="0" hangingPunct="1">
              <a:defRPr kumimoji="0" sz="14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5801B"/>
                </a:solidFill>
              </a:rPr>
              <a:t>|</a:t>
            </a:r>
            <a:r>
              <a:rPr lang="en-US" dirty="0"/>
              <a:t> </a:t>
            </a:r>
            <a:fld id="{4C209C16-2AED-4525-B2C3-BDB44734281B}" type="slidenum">
              <a:rPr lang="en-US" smtClean="0"/>
              <a:pPr/>
              <a:t>‹#›</a:t>
            </a:fld>
            <a:r>
              <a:rPr lang="en-US" dirty="0">
                <a:solidFill>
                  <a:srgbClr val="F5801B"/>
                </a:solidFill>
              </a:rPr>
              <a:t> |</a:t>
            </a:r>
          </a:p>
        </p:txBody>
      </p:sp>
      <p:pic>
        <p:nvPicPr>
          <p:cNvPr id="19" name="Picture 18" descr="A picture containing drawing&#10;&#10;Description automatically generated">
            <a:extLst>
              <a:ext uri="{FF2B5EF4-FFF2-40B4-BE49-F238E27FC236}">
                <a16:creationId xmlns:a16="http://schemas.microsoft.com/office/drawing/2014/main" id="{4ABC0DF2-0B39-2644-A87C-470EE2F9116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28201" y="434103"/>
            <a:ext cx="2158999" cy="251697"/>
          </a:xfrm>
          <a:prstGeom prst="rect">
            <a:avLst/>
          </a:prstGeom>
        </p:spPr>
      </p:pic>
      <p:sp>
        <p:nvSpPr>
          <p:cNvPr id="12" name="Text Placeholder 3">
            <a:extLst>
              <a:ext uri="{FF2B5EF4-FFF2-40B4-BE49-F238E27FC236}">
                <a16:creationId xmlns:a16="http://schemas.microsoft.com/office/drawing/2014/main" id="{B947D250-380C-423D-B017-C303FFDAAC9D}"/>
              </a:ext>
            </a:extLst>
          </p:cNvPr>
          <p:cNvSpPr>
            <a:spLocks noGrp="1"/>
          </p:cNvSpPr>
          <p:nvPr>
            <p:ph type="body" sz="quarter" idx="13" hasCustomPrompt="1"/>
          </p:nvPr>
        </p:nvSpPr>
        <p:spPr>
          <a:xfrm>
            <a:off x="284480" y="6188722"/>
            <a:ext cx="4361688" cy="649224"/>
          </a:xfrm>
        </p:spPr>
        <p:txBody>
          <a:bodyPr anchor="ctr"/>
          <a:lstStyle>
            <a:lvl1pPr marL="0" indent="0">
              <a:buNone/>
              <a:defRPr sz="1000"/>
            </a:lvl1pPr>
          </a:lstStyle>
          <a:p>
            <a:pPr lvl="0"/>
            <a:r>
              <a:rPr lang="en-US"/>
              <a:t>Q##. Question text. Question text. Question text. Question text. Question text. Question text. Question text. Question text.</a:t>
            </a:r>
          </a:p>
        </p:txBody>
      </p:sp>
    </p:spTree>
    <p:extLst>
      <p:ext uri="{BB962C8B-B14F-4D97-AF65-F5344CB8AC3E}">
        <p14:creationId xmlns:p14="http://schemas.microsoft.com/office/powerpoint/2010/main" val="82603349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On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4480" y="304800"/>
            <a:ext cx="9240520" cy="533400"/>
          </a:xfrm>
        </p:spPr>
        <p:txBody>
          <a:bodyPr lIns="0" anchor="t"/>
          <a:lstStyle>
            <a:lvl1pPr>
              <a:defRPr sz="2400">
                <a:solidFill>
                  <a:schemeClr val="accent1">
                    <a:lumMod val="50000"/>
                  </a:schemeClr>
                </a:solidFill>
              </a:defRPr>
            </a:lvl1pPr>
          </a:lstStyle>
          <a:p>
            <a:r>
              <a:rPr kumimoji="0" lang="en-US"/>
              <a:t>Title with one content</a:t>
            </a:r>
          </a:p>
        </p:txBody>
      </p:sp>
      <p:sp>
        <p:nvSpPr>
          <p:cNvPr id="8" name="Content Placeholder 7"/>
          <p:cNvSpPr>
            <a:spLocks noGrp="1"/>
          </p:cNvSpPr>
          <p:nvPr>
            <p:ph sz="quarter" idx="1" hasCustomPrompt="1"/>
          </p:nvPr>
        </p:nvSpPr>
        <p:spPr>
          <a:xfrm>
            <a:off x="284480" y="1447800"/>
            <a:ext cx="11602720" cy="4419600"/>
          </a:xfrm>
        </p:spPr>
        <p:txBody>
          <a:bodyPr vert="horz">
            <a:noAutofit/>
          </a:bodyPr>
          <a:lstStyle>
            <a:lvl5pPr>
              <a:defRPr>
                <a:latin typeface="+mj-lt"/>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
        <p:nvSpPr>
          <p:cNvPr id="13" name="Footer Placeholder 2">
            <a:extLst>
              <a:ext uri="{FF2B5EF4-FFF2-40B4-BE49-F238E27FC236}">
                <a16:creationId xmlns:a16="http://schemas.microsoft.com/office/drawing/2014/main" id="{09E770B8-CFEC-3740-8FEA-6F4E59AC40AD}"/>
              </a:ext>
            </a:extLst>
          </p:cNvPr>
          <p:cNvSpPr>
            <a:spLocks noGrp="1"/>
          </p:cNvSpPr>
          <p:nvPr>
            <p:ph type="ftr" sz="quarter" idx="3"/>
          </p:nvPr>
        </p:nvSpPr>
        <p:spPr>
          <a:xfrm>
            <a:off x="6807200" y="6172200"/>
            <a:ext cx="4470400" cy="685799"/>
          </a:xfrm>
          <a:prstGeom prst="rect">
            <a:avLst/>
          </a:prstGeom>
        </p:spPr>
        <p:txBody>
          <a:bodyPr anchor="ctr" anchorCtr="0"/>
          <a:lstStyle>
            <a:lvl1pPr algn="r" eaLnBrk="1" latinLnBrk="0" hangingPunct="1">
              <a:defRPr kumimoji="0" sz="1100">
                <a:solidFill>
                  <a:schemeClr val="tx1">
                    <a:lumMod val="65000"/>
                    <a:lumOff val="35000"/>
                  </a:schemeClr>
                </a:solidFill>
              </a:defRPr>
            </a:lvl1pPr>
          </a:lstStyle>
          <a:p>
            <a:r>
              <a:rPr lang="en-US" dirty="0"/>
              <a:t>DFL Pet Owner Survey</a:t>
            </a:r>
          </a:p>
        </p:txBody>
      </p:sp>
      <p:cxnSp>
        <p:nvCxnSpPr>
          <p:cNvPr id="14" name="Straight Connector 13">
            <a:extLst>
              <a:ext uri="{FF2B5EF4-FFF2-40B4-BE49-F238E27FC236}">
                <a16:creationId xmlns:a16="http://schemas.microsoft.com/office/drawing/2014/main" id="{061465AB-A826-744F-9DD6-4823F4B751BE}"/>
              </a:ext>
            </a:extLst>
          </p:cNvPr>
          <p:cNvCxnSpPr>
            <a:cxnSpLocks/>
          </p:cNvCxnSpPr>
          <p:nvPr userDrawn="1"/>
        </p:nvCxnSpPr>
        <p:spPr>
          <a:xfrm>
            <a:off x="304800" y="6172200"/>
            <a:ext cx="115824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Footer Placeholder 2">
            <a:extLst>
              <a:ext uri="{FF2B5EF4-FFF2-40B4-BE49-F238E27FC236}">
                <a16:creationId xmlns:a16="http://schemas.microsoft.com/office/drawing/2014/main" id="{AF3CFDE4-534B-F94E-B227-86DF8843B352}"/>
              </a:ext>
            </a:extLst>
          </p:cNvPr>
          <p:cNvSpPr txBox="1">
            <a:spLocks/>
          </p:cNvSpPr>
          <p:nvPr userDrawn="1"/>
        </p:nvSpPr>
        <p:spPr>
          <a:xfrm>
            <a:off x="11201400" y="6172200"/>
            <a:ext cx="683846" cy="685799"/>
          </a:xfrm>
          <a:prstGeom prst="rect">
            <a:avLst/>
          </a:prstGeom>
        </p:spPr>
        <p:txBody>
          <a:bodyPr anchor="ctr" anchorCtr="0"/>
          <a:lstStyle>
            <a:defPPr>
              <a:defRPr lang="en-US"/>
            </a:defPPr>
            <a:lvl1pPr marL="0" algn="r" defTabSz="914400" rtl="0" eaLnBrk="1" latinLnBrk="0" hangingPunct="1">
              <a:defRPr kumimoji="0" sz="14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5801B"/>
                </a:solidFill>
              </a:rPr>
              <a:t>|</a:t>
            </a:r>
            <a:r>
              <a:rPr lang="en-US" dirty="0"/>
              <a:t> </a:t>
            </a:r>
            <a:fld id="{4C209C16-2AED-4525-B2C3-BDB44734281B}" type="slidenum">
              <a:rPr lang="en-US" smtClean="0"/>
              <a:pPr/>
              <a:t>‹#›</a:t>
            </a:fld>
            <a:r>
              <a:rPr lang="en-US" dirty="0">
                <a:solidFill>
                  <a:srgbClr val="F5801B"/>
                </a:solidFill>
              </a:rPr>
              <a:t> |</a:t>
            </a:r>
          </a:p>
        </p:txBody>
      </p:sp>
      <p:pic>
        <p:nvPicPr>
          <p:cNvPr id="17" name="Picture 16" descr="A picture containing drawing&#10;&#10;Description automatically generated">
            <a:extLst>
              <a:ext uri="{FF2B5EF4-FFF2-40B4-BE49-F238E27FC236}">
                <a16:creationId xmlns:a16="http://schemas.microsoft.com/office/drawing/2014/main" id="{5E5C409F-6798-D647-9D95-55FFFF74887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28201" y="434103"/>
            <a:ext cx="2158999" cy="251697"/>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8" name="Footer Placeholder 2">
            <a:extLst>
              <a:ext uri="{FF2B5EF4-FFF2-40B4-BE49-F238E27FC236}">
                <a16:creationId xmlns:a16="http://schemas.microsoft.com/office/drawing/2014/main" id="{23563D7F-BA82-6B43-A096-7026856EA057}"/>
              </a:ext>
            </a:extLst>
          </p:cNvPr>
          <p:cNvSpPr>
            <a:spLocks noGrp="1"/>
          </p:cNvSpPr>
          <p:nvPr>
            <p:ph type="ftr" sz="quarter" idx="3"/>
          </p:nvPr>
        </p:nvSpPr>
        <p:spPr>
          <a:xfrm>
            <a:off x="6807200" y="6172200"/>
            <a:ext cx="4470400" cy="685799"/>
          </a:xfrm>
          <a:prstGeom prst="rect">
            <a:avLst/>
          </a:prstGeom>
        </p:spPr>
        <p:txBody>
          <a:bodyPr anchor="ctr" anchorCtr="0"/>
          <a:lstStyle>
            <a:lvl1pPr algn="r" eaLnBrk="1" latinLnBrk="0" hangingPunct="1">
              <a:defRPr kumimoji="0" sz="1100">
                <a:solidFill>
                  <a:schemeClr val="tx1">
                    <a:lumMod val="65000"/>
                    <a:lumOff val="35000"/>
                  </a:schemeClr>
                </a:solidFill>
              </a:defRPr>
            </a:lvl1pPr>
          </a:lstStyle>
          <a:p>
            <a:r>
              <a:rPr lang="en-US" dirty="0"/>
              <a:t>DFL Pet Owner Survey</a:t>
            </a:r>
          </a:p>
        </p:txBody>
      </p:sp>
      <p:cxnSp>
        <p:nvCxnSpPr>
          <p:cNvPr id="10" name="Straight Connector 9">
            <a:extLst>
              <a:ext uri="{FF2B5EF4-FFF2-40B4-BE49-F238E27FC236}">
                <a16:creationId xmlns:a16="http://schemas.microsoft.com/office/drawing/2014/main" id="{C8B5562E-2C8F-4C4B-9E8D-E1473C991168}"/>
              </a:ext>
            </a:extLst>
          </p:cNvPr>
          <p:cNvCxnSpPr>
            <a:cxnSpLocks/>
          </p:cNvCxnSpPr>
          <p:nvPr userDrawn="1"/>
        </p:nvCxnSpPr>
        <p:spPr>
          <a:xfrm>
            <a:off x="304800" y="6172200"/>
            <a:ext cx="115824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Footer Placeholder 2">
            <a:extLst>
              <a:ext uri="{FF2B5EF4-FFF2-40B4-BE49-F238E27FC236}">
                <a16:creationId xmlns:a16="http://schemas.microsoft.com/office/drawing/2014/main" id="{EA857DDC-840F-B24E-84CA-951F9E758F7F}"/>
              </a:ext>
            </a:extLst>
          </p:cNvPr>
          <p:cNvSpPr txBox="1">
            <a:spLocks/>
          </p:cNvSpPr>
          <p:nvPr userDrawn="1"/>
        </p:nvSpPr>
        <p:spPr>
          <a:xfrm>
            <a:off x="11201400" y="6172200"/>
            <a:ext cx="683846" cy="685799"/>
          </a:xfrm>
          <a:prstGeom prst="rect">
            <a:avLst/>
          </a:prstGeom>
        </p:spPr>
        <p:txBody>
          <a:bodyPr anchor="ctr" anchorCtr="0"/>
          <a:lstStyle>
            <a:defPPr>
              <a:defRPr lang="en-US"/>
            </a:defPPr>
            <a:lvl1pPr marL="0" algn="r" defTabSz="914400" rtl="0" eaLnBrk="1" latinLnBrk="0" hangingPunct="1">
              <a:defRPr kumimoji="0" sz="14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5801B"/>
                </a:solidFill>
              </a:rPr>
              <a:t>|</a:t>
            </a:r>
            <a:r>
              <a:rPr lang="en-US" dirty="0"/>
              <a:t> </a:t>
            </a:r>
            <a:fld id="{4C209C16-2AED-4525-B2C3-BDB44734281B}" type="slidenum">
              <a:rPr lang="en-US" smtClean="0"/>
              <a:pPr/>
              <a:t>‹#›</a:t>
            </a:fld>
            <a:r>
              <a:rPr lang="en-US" dirty="0">
                <a:solidFill>
                  <a:srgbClr val="F5801B"/>
                </a:solidFill>
              </a:rPr>
              <a:t> |</a:t>
            </a:r>
          </a:p>
        </p:txBody>
      </p:sp>
      <p:pic>
        <p:nvPicPr>
          <p:cNvPr id="13" name="Picture 12" descr="A picture containing drawing&#10;&#10;Description automatically generated">
            <a:extLst>
              <a:ext uri="{FF2B5EF4-FFF2-40B4-BE49-F238E27FC236}">
                <a16:creationId xmlns:a16="http://schemas.microsoft.com/office/drawing/2014/main" id="{65EC812D-1214-C643-A23A-4BAD82770B5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28201" y="434103"/>
            <a:ext cx="2158999" cy="251697"/>
          </a:xfrm>
          <a:prstGeom prst="rect">
            <a:avLst/>
          </a:prstGeom>
        </p:spPr>
      </p:pic>
      <p:sp>
        <p:nvSpPr>
          <p:cNvPr id="14" name="Title 1">
            <a:extLst>
              <a:ext uri="{FF2B5EF4-FFF2-40B4-BE49-F238E27FC236}">
                <a16:creationId xmlns:a16="http://schemas.microsoft.com/office/drawing/2014/main" id="{8251940D-7627-F24B-83B4-B60F216BDABA}"/>
              </a:ext>
            </a:extLst>
          </p:cNvPr>
          <p:cNvSpPr>
            <a:spLocks noGrp="1"/>
          </p:cNvSpPr>
          <p:nvPr>
            <p:ph type="title" hasCustomPrompt="1"/>
          </p:nvPr>
        </p:nvSpPr>
        <p:spPr>
          <a:xfrm>
            <a:off x="284480" y="304800"/>
            <a:ext cx="9240520" cy="533400"/>
          </a:xfrm>
        </p:spPr>
        <p:txBody>
          <a:bodyPr lIns="0" anchor="t"/>
          <a:lstStyle>
            <a:lvl1pPr>
              <a:defRPr sz="2400">
                <a:solidFill>
                  <a:schemeClr val="accent1">
                    <a:lumMod val="50000"/>
                  </a:schemeClr>
                </a:solidFill>
              </a:defRPr>
            </a:lvl1pPr>
          </a:lstStyle>
          <a:p>
            <a:r>
              <a:rPr kumimoji="0" lang="en-US"/>
              <a:t>Title only</a:t>
            </a:r>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lank With Footer">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A5518800-3731-1F4D-9DD4-FA9833AB61A2}"/>
              </a:ext>
            </a:extLst>
          </p:cNvPr>
          <p:cNvSpPr>
            <a:spLocks noGrp="1"/>
          </p:cNvSpPr>
          <p:nvPr>
            <p:ph type="ftr" sz="quarter" idx="3"/>
          </p:nvPr>
        </p:nvSpPr>
        <p:spPr>
          <a:xfrm>
            <a:off x="6807200" y="6172200"/>
            <a:ext cx="4470400" cy="685799"/>
          </a:xfrm>
          <a:prstGeom prst="rect">
            <a:avLst/>
          </a:prstGeom>
        </p:spPr>
        <p:txBody>
          <a:bodyPr anchor="ctr" anchorCtr="0"/>
          <a:lstStyle>
            <a:lvl1pPr algn="r" eaLnBrk="1" latinLnBrk="0" hangingPunct="1">
              <a:defRPr kumimoji="0" sz="1100">
                <a:solidFill>
                  <a:schemeClr val="tx1">
                    <a:lumMod val="65000"/>
                    <a:lumOff val="35000"/>
                  </a:schemeClr>
                </a:solidFill>
              </a:defRPr>
            </a:lvl1pPr>
          </a:lstStyle>
          <a:p>
            <a:r>
              <a:rPr lang="en-US" dirty="0"/>
              <a:t>DFL Pet Owner Survey</a:t>
            </a:r>
          </a:p>
        </p:txBody>
      </p:sp>
      <p:cxnSp>
        <p:nvCxnSpPr>
          <p:cNvPr id="9" name="Straight Connector 8">
            <a:extLst>
              <a:ext uri="{FF2B5EF4-FFF2-40B4-BE49-F238E27FC236}">
                <a16:creationId xmlns:a16="http://schemas.microsoft.com/office/drawing/2014/main" id="{1946A277-B044-3843-B9BB-3588DF2246F4}"/>
              </a:ext>
            </a:extLst>
          </p:cNvPr>
          <p:cNvCxnSpPr>
            <a:cxnSpLocks/>
          </p:cNvCxnSpPr>
          <p:nvPr userDrawn="1"/>
        </p:nvCxnSpPr>
        <p:spPr>
          <a:xfrm>
            <a:off x="304800" y="6172200"/>
            <a:ext cx="115824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Footer Placeholder 2">
            <a:extLst>
              <a:ext uri="{FF2B5EF4-FFF2-40B4-BE49-F238E27FC236}">
                <a16:creationId xmlns:a16="http://schemas.microsoft.com/office/drawing/2014/main" id="{F8B65242-78BC-C349-8E95-FF63D450F683}"/>
              </a:ext>
            </a:extLst>
          </p:cNvPr>
          <p:cNvSpPr txBox="1">
            <a:spLocks/>
          </p:cNvSpPr>
          <p:nvPr userDrawn="1"/>
        </p:nvSpPr>
        <p:spPr>
          <a:xfrm>
            <a:off x="11201400" y="6172200"/>
            <a:ext cx="683846" cy="685799"/>
          </a:xfrm>
          <a:prstGeom prst="rect">
            <a:avLst/>
          </a:prstGeom>
        </p:spPr>
        <p:txBody>
          <a:bodyPr anchor="ctr" anchorCtr="0"/>
          <a:lstStyle>
            <a:defPPr>
              <a:defRPr lang="en-US"/>
            </a:defPPr>
            <a:lvl1pPr marL="0" algn="r" defTabSz="914400" rtl="0" eaLnBrk="1" latinLnBrk="0" hangingPunct="1">
              <a:defRPr kumimoji="0" sz="14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5801B"/>
                </a:solidFill>
              </a:rPr>
              <a:t>|</a:t>
            </a:r>
            <a:r>
              <a:rPr lang="en-US" dirty="0"/>
              <a:t> </a:t>
            </a:r>
            <a:fld id="{4C209C16-2AED-4525-B2C3-BDB44734281B}" type="slidenum">
              <a:rPr lang="en-US" smtClean="0"/>
              <a:pPr/>
              <a:t>‹#›</a:t>
            </a:fld>
            <a:r>
              <a:rPr lang="en-US" dirty="0">
                <a:solidFill>
                  <a:srgbClr val="F5801B"/>
                </a:solidFill>
              </a:rPr>
              <a:t> |</a:t>
            </a:r>
          </a:p>
        </p:txBody>
      </p:sp>
      <p:pic>
        <p:nvPicPr>
          <p:cNvPr id="12" name="Picture 11" descr="A picture containing drawing&#10;&#10;Description automatically generated">
            <a:extLst>
              <a:ext uri="{FF2B5EF4-FFF2-40B4-BE49-F238E27FC236}">
                <a16:creationId xmlns:a16="http://schemas.microsoft.com/office/drawing/2014/main" id="{7689306B-3F3B-F54F-B9C6-0FF3D9191B8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28201" y="434103"/>
            <a:ext cx="2158999" cy="251697"/>
          </a:xfrm>
          <a:prstGeom prst="rect">
            <a:avLst/>
          </a:prstGeom>
        </p:spPr>
      </p:pic>
    </p:spTree>
    <p:extLst>
      <p:ext uri="{BB962C8B-B14F-4D97-AF65-F5344CB8AC3E}">
        <p14:creationId xmlns:p14="http://schemas.microsoft.com/office/powerpoint/2010/main" val="11016060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lank With Footer No Page#">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D051ACC2-571B-9B45-AF79-9B9EBBFEE81D}"/>
              </a:ext>
            </a:extLst>
          </p:cNvPr>
          <p:cNvSpPr>
            <a:spLocks noGrp="1"/>
          </p:cNvSpPr>
          <p:nvPr>
            <p:ph type="ftr" sz="quarter" idx="3"/>
          </p:nvPr>
        </p:nvSpPr>
        <p:spPr>
          <a:xfrm>
            <a:off x="7467600" y="6172200"/>
            <a:ext cx="4470400" cy="685799"/>
          </a:xfrm>
          <a:prstGeom prst="rect">
            <a:avLst/>
          </a:prstGeom>
        </p:spPr>
        <p:txBody>
          <a:bodyPr anchor="ctr" anchorCtr="0"/>
          <a:lstStyle>
            <a:lvl1pPr algn="r" eaLnBrk="1" latinLnBrk="0" hangingPunct="1">
              <a:defRPr kumimoji="0" sz="1100">
                <a:solidFill>
                  <a:schemeClr val="tx1">
                    <a:lumMod val="65000"/>
                    <a:lumOff val="35000"/>
                  </a:schemeClr>
                </a:solidFill>
              </a:defRPr>
            </a:lvl1pPr>
          </a:lstStyle>
          <a:p>
            <a:r>
              <a:rPr lang="en-US" dirty="0"/>
              <a:t>DFL Pet Owner Survey</a:t>
            </a:r>
          </a:p>
        </p:txBody>
      </p:sp>
      <p:cxnSp>
        <p:nvCxnSpPr>
          <p:cNvPr id="6" name="Straight Connector 5">
            <a:extLst>
              <a:ext uri="{FF2B5EF4-FFF2-40B4-BE49-F238E27FC236}">
                <a16:creationId xmlns:a16="http://schemas.microsoft.com/office/drawing/2014/main" id="{DE95DA7A-059B-784C-8DB5-CA094FC35021}"/>
              </a:ext>
            </a:extLst>
          </p:cNvPr>
          <p:cNvCxnSpPr>
            <a:cxnSpLocks/>
          </p:cNvCxnSpPr>
          <p:nvPr userDrawn="1"/>
        </p:nvCxnSpPr>
        <p:spPr>
          <a:xfrm>
            <a:off x="304800" y="6172200"/>
            <a:ext cx="11582400"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8" descr="A picture containing drawing&#10;&#10;Description automatically generated">
            <a:extLst>
              <a:ext uri="{FF2B5EF4-FFF2-40B4-BE49-F238E27FC236}">
                <a16:creationId xmlns:a16="http://schemas.microsoft.com/office/drawing/2014/main" id="{8E21A83E-C43E-5443-82A3-909F707C95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28201" y="434103"/>
            <a:ext cx="2158999" cy="251697"/>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Blank No Footer">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987783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_Color">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732C51-77C8-F24B-AE1E-94C98D69EBD8}"/>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picture containing drawing&#10;&#10;Description automatically generated">
            <a:extLst>
              <a:ext uri="{FF2B5EF4-FFF2-40B4-BE49-F238E27FC236}">
                <a16:creationId xmlns:a16="http://schemas.microsoft.com/office/drawing/2014/main" id="{2393F502-05D9-8B41-8046-068D1B481E1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4428" y="381001"/>
            <a:ext cx="2673572" cy="1447800"/>
          </a:xfrm>
          <a:prstGeom prst="rect">
            <a:avLst/>
          </a:prstGeom>
        </p:spPr>
      </p:pic>
      <p:cxnSp>
        <p:nvCxnSpPr>
          <p:cNvPr id="15" name="Straight Connector 14">
            <a:extLst>
              <a:ext uri="{FF2B5EF4-FFF2-40B4-BE49-F238E27FC236}">
                <a16:creationId xmlns:a16="http://schemas.microsoft.com/office/drawing/2014/main" id="{06FBF60A-4D57-9F4C-8899-EC0976D58307}"/>
              </a:ext>
            </a:extLst>
          </p:cNvPr>
          <p:cNvCxnSpPr>
            <a:cxnSpLocks/>
          </p:cNvCxnSpPr>
          <p:nvPr userDrawn="1"/>
        </p:nvCxnSpPr>
        <p:spPr>
          <a:xfrm>
            <a:off x="1364627" y="3124200"/>
            <a:ext cx="10522573"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 Placeholder 17">
            <a:extLst>
              <a:ext uri="{FF2B5EF4-FFF2-40B4-BE49-F238E27FC236}">
                <a16:creationId xmlns:a16="http://schemas.microsoft.com/office/drawing/2014/main" id="{D43E86EE-7358-3346-B6E3-E0C2C935964B}"/>
              </a:ext>
            </a:extLst>
          </p:cNvPr>
          <p:cNvSpPr>
            <a:spLocks noGrp="1"/>
          </p:cNvSpPr>
          <p:nvPr>
            <p:ph type="body" sz="quarter" idx="10" hasCustomPrompt="1"/>
          </p:nvPr>
        </p:nvSpPr>
        <p:spPr>
          <a:xfrm>
            <a:off x="1371600" y="2743200"/>
            <a:ext cx="8077200" cy="533400"/>
          </a:xfrm>
          <a:noFill/>
          <a:ln>
            <a:noFill/>
          </a:ln>
        </p:spPr>
        <p:style>
          <a:lnRef idx="0">
            <a:scrgbClr r="0" g="0" b="0"/>
          </a:lnRef>
          <a:fillRef idx="0">
            <a:scrgbClr r="0" g="0" b="0"/>
          </a:fillRef>
          <a:effectRef idx="0">
            <a:scrgbClr r="0" g="0" b="0"/>
          </a:effectRef>
          <a:fontRef idx="minor">
            <a:schemeClr val="accent2"/>
          </a:fontRef>
        </p:style>
        <p:txBody>
          <a:bodyPr lIns="0" tIns="0" rIns="0"/>
          <a:lstStyle>
            <a:lvl1pPr marL="0" indent="0">
              <a:buNone/>
              <a:defRPr sz="2800" b="1" spc="300">
                <a:solidFill>
                  <a:schemeClr val="accent1">
                    <a:lumMod val="50000"/>
                  </a:schemeClr>
                </a:solidFill>
                <a:latin typeface="+mj-lt"/>
              </a:defRPr>
            </a:lvl1pPr>
            <a:lvl2pPr marL="320040" indent="0">
              <a:buNone/>
              <a:defRPr>
                <a:latin typeface="+mj-lt"/>
              </a:defRPr>
            </a:lvl2pPr>
            <a:lvl3pPr>
              <a:defRPr>
                <a:latin typeface="+mj-lt"/>
              </a:defRPr>
            </a:lvl3pPr>
            <a:lvl4pPr>
              <a:defRPr>
                <a:latin typeface="+mj-lt"/>
              </a:defRPr>
            </a:lvl4pPr>
            <a:lvl5pPr>
              <a:defRPr>
                <a:latin typeface="+mj-lt"/>
              </a:defRPr>
            </a:lvl5pPr>
          </a:lstStyle>
          <a:p>
            <a:pPr lvl="0"/>
            <a:r>
              <a:rPr lang="en-US"/>
              <a:t>COVER PAGE</a:t>
            </a:r>
          </a:p>
        </p:txBody>
      </p:sp>
      <p:sp>
        <p:nvSpPr>
          <p:cNvPr id="19" name="Text Placeholder 17">
            <a:extLst>
              <a:ext uri="{FF2B5EF4-FFF2-40B4-BE49-F238E27FC236}">
                <a16:creationId xmlns:a16="http://schemas.microsoft.com/office/drawing/2014/main" id="{5A5BE18C-DB81-7046-B618-67F5A95CBCB7}"/>
              </a:ext>
            </a:extLst>
          </p:cNvPr>
          <p:cNvSpPr>
            <a:spLocks noGrp="1"/>
          </p:cNvSpPr>
          <p:nvPr>
            <p:ph type="body" sz="quarter" idx="11" hasCustomPrompt="1"/>
          </p:nvPr>
        </p:nvSpPr>
        <p:spPr>
          <a:xfrm>
            <a:off x="1371600" y="2488474"/>
            <a:ext cx="8077200" cy="330926"/>
          </a:xfrm>
          <a:noFill/>
          <a:ln>
            <a:noFill/>
          </a:ln>
        </p:spPr>
        <p:style>
          <a:lnRef idx="0">
            <a:scrgbClr r="0" g="0" b="0"/>
          </a:lnRef>
          <a:fillRef idx="0">
            <a:scrgbClr r="0" g="0" b="0"/>
          </a:fillRef>
          <a:effectRef idx="0">
            <a:scrgbClr r="0" g="0" b="0"/>
          </a:effectRef>
          <a:fontRef idx="minor">
            <a:schemeClr val="accent2"/>
          </a:fontRef>
        </p:style>
        <p:txBody>
          <a:bodyPr lIns="0" tIns="0" rIns="0" bIns="0" anchor="b" anchorCtr="0"/>
          <a:lstStyle>
            <a:lvl1pPr marL="0" indent="0">
              <a:buNone/>
              <a:defRPr sz="1600" b="0" spc="300">
                <a:solidFill>
                  <a:schemeClr val="accent1">
                    <a:lumMod val="50000"/>
                  </a:schemeClr>
                </a:solidFill>
                <a:latin typeface="+mj-lt"/>
              </a:defRPr>
            </a:lvl1pPr>
            <a:lvl2pPr marL="320040" indent="0">
              <a:buNone/>
              <a:defRPr>
                <a:latin typeface="+mj-lt"/>
              </a:defRPr>
            </a:lvl2pPr>
            <a:lvl3pPr>
              <a:defRPr>
                <a:latin typeface="+mj-lt"/>
              </a:defRPr>
            </a:lvl3pPr>
            <a:lvl4pPr>
              <a:defRPr>
                <a:latin typeface="+mj-lt"/>
              </a:defRPr>
            </a:lvl4pPr>
            <a:lvl5pPr>
              <a:defRPr>
                <a:latin typeface="+mj-lt"/>
              </a:defRPr>
            </a:lvl5pPr>
          </a:lstStyle>
          <a:p>
            <a:pPr lvl="0"/>
            <a:r>
              <a:rPr lang="en-US"/>
              <a:t>COLOR</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_Photo">
    <p:bg>
      <p:bgRef idx="1001">
        <a:schemeClr val="bg1"/>
      </p:bgRef>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31ED65A5-0F2A-9740-8C8E-ACC35A3A5D41}"/>
              </a:ext>
            </a:extLst>
          </p:cNvPr>
          <p:cNvCxnSpPr>
            <a:cxnSpLocks/>
          </p:cNvCxnSpPr>
          <p:nvPr userDrawn="1"/>
        </p:nvCxnSpPr>
        <p:spPr>
          <a:xfrm>
            <a:off x="1364627" y="3124200"/>
            <a:ext cx="10522573" cy="0"/>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Picture 9" descr="A picture containing drawing&#10;&#10;Description automatically generated">
            <a:extLst>
              <a:ext uri="{FF2B5EF4-FFF2-40B4-BE49-F238E27FC236}">
                <a16:creationId xmlns:a16="http://schemas.microsoft.com/office/drawing/2014/main" id="{8AF9C8A5-104D-5642-8727-FF4C16C259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4428" y="381001"/>
            <a:ext cx="2673572" cy="1447800"/>
          </a:xfrm>
          <a:prstGeom prst="rect">
            <a:avLst/>
          </a:prstGeom>
        </p:spPr>
      </p:pic>
      <p:sp>
        <p:nvSpPr>
          <p:cNvPr id="11" name="Text Placeholder 17">
            <a:extLst>
              <a:ext uri="{FF2B5EF4-FFF2-40B4-BE49-F238E27FC236}">
                <a16:creationId xmlns:a16="http://schemas.microsoft.com/office/drawing/2014/main" id="{0259B70E-66C1-D340-82BE-C54ABA9F66C1}"/>
              </a:ext>
            </a:extLst>
          </p:cNvPr>
          <p:cNvSpPr>
            <a:spLocks noGrp="1"/>
          </p:cNvSpPr>
          <p:nvPr>
            <p:ph type="body" sz="quarter" idx="10" hasCustomPrompt="1"/>
          </p:nvPr>
        </p:nvSpPr>
        <p:spPr>
          <a:xfrm>
            <a:off x="1371600" y="2743200"/>
            <a:ext cx="8077200" cy="533400"/>
          </a:xfrm>
          <a:noFill/>
          <a:ln>
            <a:noFill/>
          </a:ln>
        </p:spPr>
        <p:style>
          <a:lnRef idx="0">
            <a:scrgbClr r="0" g="0" b="0"/>
          </a:lnRef>
          <a:fillRef idx="0">
            <a:scrgbClr r="0" g="0" b="0"/>
          </a:fillRef>
          <a:effectRef idx="0">
            <a:scrgbClr r="0" g="0" b="0"/>
          </a:effectRef>
          <a:fontRef idx="minor">
            <a:schemeClr val="accent2"/>
          </a:fontRef>
        </p:style>
        <p:txBody>
          <a:bodyPr lIns="0" tIns="0" rIns="0"/>
          <a:lstStyle>
            <a:lvl1pPr marL="0" indent="0">
              <a:buNone/>
              <a:defRPr sz="2800" b="1" spc="300">
                <a:solidFill>
                  <a:schemeClr val="accent1">
                    <a:lumMod val="50000"/>
                  </a:schemeClr>
                </a:solidFill>
                <a:latin typeface="+mj-lt"/>
              </a:defRPr>
            </a:lvl1pPr>
            <a:lvl2pPr marL="320040" indent="0">
              <a:buNone/>
              <a:defRPr>
                <a:latin typeface="+mj-lt"/>
              </a:defRPr>
            </a:lvl2pPr>
            <a:lvl3pPr>
              <a:defRPr>
                <a:latin typeface="+mj-lt"/>
              </a:defRPr>
            </a:lvl3pPr>
            <a:lvl4pPr>
              <a:defRPr>
                <a:latin typeface="+mj-lt"/>
              </a:defRPr>
            </a:lvl4pPr>
            <a:lvl5pPr>
              <a:defRPr>
                <a:latin typeface="+mj-lt"/>
              </a:defRPr>
            </a:lvl5pPr>
          </a:lstStyle>
          <a:p>
            <a:pPr lvl="0"/>
            <a:r>
              <a:rPr lang="en-US"/>
              <a:t>PHOTO COVER PAGE</a:t>
            </a:r>
          </a:p>
        </p:txBody>
      </p:sp>
      <p:sp>
        <p:nvSpPr>
          <p:cNvPr id="12" name="Text Placeholder 17">
            <a:extLst>
              <a:ext uri="{FF2B5EF4-FFF2-40B4-BE49-F238E27FC236}">
                <a16:creationId xmlns:a16="http://schemas.microsoft.com/office/drawing/2014/main" id="{15FC88BC-2D66-3143-B27E-CCB5DFA35637}"/>
              </a:ext>
            </a:extLst>
          </p:cNvPr>
          <p:cNvSpPr>
            <a:spLocks noGrp="1"/>
          </p:cNvSpPr>
          <p:nvPr>
            <p:ph type="body" sz="quarter" idx="12" hasCustomPrompt="1"/>
          </p:nvPr>
        </p:nvSpPr>
        <p:spPr>
          <a:xfrm>
            <a:off x="1371600" y="2488474"/>
            <a:ext cx="8077200" cy="330926"/>
          </a:xfrm>
          <a:noFill/>
          <a:ln>
            <a:noFill/>
          </a:ln>
        </p:spPr>
        <p:style>
          <a:lnRef idx="0">
            <a:scrgbClr r="0" g="0" b="0"/>
          </a:lnRef>
          <a:fillRef idx="0">
            <a:scrgbClr r="0" g="0" b="0"/>
          </a:fillRef>
          <a:effectRef idx="0">
            <a:scrgbClr r="0" g="0" b="0"/>
          </a:effectRef>
          <a:fontRef idx="minor">
            <a:schemeClr val="accent2"/>
          </a:fontRef>
        </p:style>
        <p:txBody>
          <a:bodyPr lIns="0" tIns="0" rIns="0" bIns="0" anchor="b" anchorCtr="0"/>
          <a:lstStyle>
            <a:lvl1pPr marL="0" indent="0">
              <a:buNone/>
              <a:defRPr sz="1600" b="0" spc="300">
                <a:solidFill>
                  <a:schemeClr val="accent1">
                    <a:lumMod val="50000"/>
                  </a:schemeClr>
                </a:solidFill>
                <a:latin typeface="+mj-lt"/>
              </a:defRPr>
            </a:lvl1pPr>
            <a:lvl2pPr marL="320040" indent="0">
              <a:buNone/>
              <a:defRPr>
                <a:latin typeface="+mj-lt"/>
              </a:defRPr>
            </a:lvl2pPr>
            <a:lvl3pPr>
              <a:defRPr>
                <a:latin typeface="+mj-lt"/>
              </a:defRPr>
            </a:lvl3pPr>
            <a:lvl4pPr>
              <a:defRPr>
                <a:latin typeface="+mj-lt"/>
              </a:defRPr>
            </a:lvl4pPr>
            <a:lvl5pPr>
              <a:defRPr>
                <a:latin typeface="+mj-lt"/>
              </a:defRPr>
            </a:lvl5pPr>
          </a:lstStyle>
          <a:p>
            <a:pPr lvl="0"/>
            <a:r>
              <a:rPr lang="en-US"/>
              <a:t>REVERSE LOGO</a:t>
            </a:r>
          </a:p>
        </p:txBody>
      </p:sp>
    </p:spTree>
    <p:extLst>
      <p:ext uri="{BB962C8B-B14F-4D97-AF65-F5344CB8AC3E}">
        <p14:creationId xmlns:p14="http://schemas.microsoft.com/office/powerpoint/2010/main" val="329115834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_Normal">
    <p:bg>
      <p:bgPr>
        <a:solidFill>
          <a:schemeClr val="bg1"/>
        </a:solidFill>
        <a:effectLst/>
      </p:bgPr>
    </p:bg>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64BF1017-3A3F-8C45-B9C9-8CA437B168DC}"/>
              </a:ext>
            </a:extLst>
          </p:cNvPr>
          <p:cNvSpPr txBox="1">
            <a:spLocks/>
          </p:cNvSpPr>
          <p:nvPr userDrawn="1"/>
        </p:nvSpPr>
        <p:spPr>
          <a:xfrm>
            <a:off x="304800" y="3200400"/>
            <a:ext cx="5588000" cy="2667000"/>
          </a:xfrm>
          <a:prstGeom prst="rect">
            <a:avLst/>
          </a:prstGeom>
        </p:spPr>
        <p:txBody>
          <a:bodyPr lIns="0"/>
          <a:lstStyle>
            <a:lvl1pPr marL="274320" indent="-274320" algn="l" rtl="0" eaLnBrk="1" latinLnBrk="0" hangingPunct="1">
              <a:spcBef>
                <a:spcPts val="580"/>
              </a:spcBef>
              <a:buClr>
                <a:schemeClr val="accent1"/>
              </a:buClr>
              <a:buSzPct val="85000"/>
              <a:buFont typeface="Segoe UI Semilight" panose="020B0402040204020203" pitchFamily="34" charset="0"/>
              <a:buChar char="&gt;"/>
              <a:defRPr kumimoji="0" sz="16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1pPr>
            <a:lvl2pPr marL="548640" indent="-228600" algn="l" rtl="0" eaLnBrk="1" latinLnBrk="0" hangingPunct="1">
              <a:spcBef>
                <a:spcPts val="370"/>
              </a:spcBef>
              <a:buClr>
                <a:schemeClr val="accent1"/>
              </a:buClr>
              <a:buSzPct val="85000"/>
              <a:buFont typeface="Arial" panose="020B0604020202020204" pitchFamily="34" charset="0"/>
              <a:buChar char="-"/>
              <a:defRPr kumimoji="0" sz="14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2pPr>
            <a:lvl3pPr marL="822960" indent="-228600" algn="l" rtl="0" eaLnBrk="1" latinLnBrk="0" hangingPunct="1">
              <a:spcBef>
                <a:spcPts val="370"/>
              </a:spcBef>
              <a:buClr>
                <a:schemeClr val="accent1"/>
              </a:buClr>
              <a:buSzPct val="85000"/>
              <a:buFont typeface="Wingdings 2"/>
              <a:buChar char=""/>
              <a:defRPr kumimoji="0" sz="12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3pPr>
            <a:lvl4pPr marL="1097280" indent="-228600" algn="l" rtl="0" eaLnBrk="1" latinLnBrk="0" hangingPunct="1">
              <a:spcBef>
                <a:spcPts val="370"/>
              </a:spcBef>
              <a:buClr>
                <a:schemeClr val="accent1"/>
              </a:buClr>
              <a:buSzPct val="80000"/>
              <a:buFont typeface="Courier New" pitchFamily="49" charset="0"/>
              <a:buChar char="o"/>
              <a:defRPr kumimoji="0" sz="11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4pPr>
            <a:lvl5pPr marL="1371600" indent="-228600" algn="l"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9525" lvl="1" indent="0">
              <a:buNone/>
            </a:pPr>
            <a:r>
              <a:rPr lang="en-US" dirty="0">
                <a:solidFill>
                  <a:schemeClr val="bg1"/>
                </a:solidFill>
              </a:rPr>
              <a:t>Lead in copy where applicable</a:t>
            </a:r>
          </a:p>
        </p:txBody>
      </p:sp>
      <p:cxnSp>
        <p:nvCxnSpPr>
          <p:cNvPr id="20" name="Straight Connector 19">
            <a:extLst>
              <a:ext uri="{FF2B5EF4-FFF2-40B4-BE49-F238E27FC236}">
                <a16:creationId xmlns:a16="http://schemas.microsoft.com/office/drawing/2014/main" id="{071946F6-291B-4C43-BFE5-F992DA5F3892}"/>
              </a:ext>
            </a:extLst>
          </p:cNvPr>
          <p:cNvCxnSpPr>
            <a:cxnSpLocks/>
          </p:cNvCxnSpPr>
          <p:nvPr userDrawn="1"/>
        </p:nvCxnSpPr>
        <p:spPr>
          <a:xfrm>
            <a:off x="304800" y="3124200"/>
            <a:ext cx="1158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50555EC-DCBB-4C4F-A1FB-81F6FD6C6FA9}"/>
              </a:ext>
            </a:extLst>
          </p:cNvPr>
          <p:cNvCxnSpPr>
            <a:cxnSpLocks/>
          </p:cNvCxnSpPr>
          <p:nvPr userDrawn="1"/>
        </p:nvCxnSpPr>
        <p:spPr>
          <a:xfrm>
            <a:off x="1364627" y="3124200"/>
            <a:ext cx="10522573"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 Placeholder 17">
            <a:extLst>
              <a:ext uri="{FF2B5EF4-FFF2-40B4-BE49-F238E27FC236}">
                <a16:creationId xmlns:a16="http://schemas.microsoft.com/office/drawing/2014/main" id="{2033F96B-3077-404F-ABDA-8B1742DCB3C9}"/>
              </a:ext>
            </a:extLst>
          </p:cNvPr>
          <p:cNvSpPr>
            <a:spLocks noGrp="1"/>
          </p:cNvSpPr>
          <p:nvPr>
            <p:ph type="body" sz="quarter" idx="10" hasCustomPrompt="1"/>
          </p:nvPr>
        </p:nvSpPr>
        <p:spPr>
          <a:xfrm>
            <a:off x="381000" y="2743200"/>
            <a:ext cx="11506200" cy="533400"/>
          </a:xfrm>
          <a:noFill/>
          <a:ln>
            <a:noFill/>
          </a:ln>
        </p:spPr>
        <p:style>
          <a:lnRef idx="0">
            <a:scrgbClr r="0" g="0" b="0"/>
          </a:lnRef>
          <a:fillRef idx="0">
            <a:scrgbClr r="0" g="0" b="0"/>
          </a:fillRef>
          <a:effectRef idx="0">
            <a:scrgbClr r="0" g="0" b="0"/>
          </a:effectRef>
          <a:fontRef idx="minor">
            <a:schemeClr val="accent2"/>
          </a:fontRef>
        </p:style>
        <p:txBody>
          <a:bodyPr lIns="0" tIns="0" rIns="0"/>
          <a:lstStyle>
            <a:lvl1pPr marL="0" indent="0">
              <a:buNone/>
              <a:defRPr sz="2800" b="1" spc="300">
                <a:solidFill>
                  <a:schemeClr val="accent1">
                    <a:lumMod val="50000"/>
                  </a:schemeClr>
                </a:solidFill>
                <a:latin typeface="+mj-lt"/>
              </a:defRPr>
            </a:lvl1pPr>
            <a:lvl2pPr marL="320040" indent="0">
              <a:buNone/>
              <a:defRPr>
                <a:latin typeface="+mj-lt"/>
              </a:defRPr>
            </a:lvl2pPr>
            <a:lvl3pPr>
              <a:defRPr>
                <a:latin typeface="+mj-lt"/>
              </a:defRPr>
            </a:lvl3pPr>
            <a:lvl4pPr>
              <a:defRPr>
                <a:latin typeface="+mj-lt"/>
              </a:defRPr>
            </a:lvl4pPr>
            <a:lvl5pPr>
              <a:defRPr>
                <a:latin typeface="+mj-lt"/>
              </a:defRPr>
            </a:lvl5pPr>
          </a:lstStyle>
          <a:p>
            <a:pPr lvl="0"/>
            <a:r>
              <a:rPr lang="en-US"/>
              <a:t>PRIMARY HEADER/DIVIDER </a:t>
            </a:r>
          </a:p>
        </p:txBody>
      </p:sp>
      <p:sp>
        <p:nvSpPr>
          <p:cNvPr id="24" name="Text Placeholder 17">
            <a:extLst>
              <a:ext uri="{FF2B5EF4-FFF2-40B4-BE49-F238E27FC236}">
                <a16:creationId xmlns:a16="http://schemas.microsoft.com/office/drawing/2014/main" id="{0CA1AF42-09D8-CF48-BFF5-7FF1B8F26E2C}"/>
              </a:ext>
            </a:extLst>
          </p:cNvPr>
          <p:cNvSpPr>
            <a:spLocks noGrp="1"/>
          </p:cNvSpPr>
          <p:nvPr>
            <p:ph type="body" sz="quarter" idx="11" hasCustomPrompt="1"/>
          </p:nvPr>
        </p:nvSpPr>
        <p:spPr>
          <a:xfrm>
            <a:off x="381000" y="2488474"/>
            <a:ext cx="8077200" cy="330926"/>
          </a:xfrm>
          <a:noFill/>
          <a:ln>
            <a:noFill/>
          </a:ln>
        </p:spPr>
        <p:style>
          <a:lnRef idx="0">
            <a:scrgbClr r="0" g="0" b="0"/>
          </a:lnRef>
          <a:fillRef idx="0">
            <a:scrgbClr r="0" g="0" b="0"/>
          </a:fillRef>
          <a:effectRef idx="0">
            <a:scrgbClr r="0" g="0" b="0"/>
          </a:effectRef>
          <a:fontRef idx="minor">
            <a:schemeClr val="accent2"/>
          </a:fontRef>
        </p:style>
        <p:txBody>
          <a:bodyPr lIns="0" tIns="0" rIns="0" bIns="0" anchor="b" anchorCtr="0"/>
          <a:lstStyle>
            <a:lvl1pPr marL="0" indent="0">
              <a:buNone/>
              <a:defRPr sz="1600" b="0" spc="300">
                <a:solidFill>
                  <a:schemeClr val="accent1">
                    <a:lumMod val="50000"/>
                  </a:schemeClr>
                </a:solidFill>
                <a:latin typeface="+mj-lt"/>
              </a:defRPr>
            </a:lvl1pPr>
            <a:lvl2pPr marL="320040" indent="0">
              <a:buNone/>
              <a:defRPr>
                <a:latin typeface="+mj-lt"/>
              </a:defRPr>
            </a:lvl2pPr>
            <a:lvl3pPr>
              <a:defRPr>
                <a:latin typeface="+mj-lt"/>
              </a:defRPr>
            </a:lvl3pPr>
            <a:lvl4pPr>
              <a:defRPr>
                <a:latin typeface="+mj-lt"/>
              </a:defRPr>
            </a:lvl4pPr>
            <a:lvl5pPr>
              <a:defRPr>
                <a:latin typeface="+mj-lt"/>
              </a:defRPr>
            </a:lvl5pPr>
          </a:lstStyle>
          <a:p>
            <a:pPr lvl="0"/>
            <a:r>
              <a:rPr lang="en-US"/>
              <a:t>SECTION #</a:t>
            </a:r>
          </a:p>
        </p:txBody>
      </p:sp>
      <p:pic>
        <p:nvPicPr>
          <p:cNvPr id="25" name="Picture 24" descr="A picture containing drawing, fireworks&#10;&#10;Description automatically generated">
            <a:extLst>
              <a:ext uri="{FF2B5EF4-FFF2-40B4-BE49-F238E27FC236}">
                <a16:creationId xmlns:a16="http://schemas.microsoft.com/office/drawing/2014/main" id="{7CF785B6-4048-D64A-B1EA-ED25AB7C4EAA}"/>
              </a:ext>
            </a:extLst>
          </p:cNvPr>
          <p:cNvPicPr>
            <a:picLocks noChangeAspect="1"/>
          </p:cNvPicPr>
          <p:nvPr userDrawn="1"/>
        </p:nvPicPr>
        <p:blipFill rotWithShape="1">
          <a:blip r:embed="rId2" cstate="print">
            <a:alphaModFix amt="50000"/>
            <a:extLst>
              <a:ext uri="{28A0092B-C50C-407E-A947-70E740481C1C}">
                <a14:useLocalDpi xmlns:a14="http://schemas.microsoft.com/office/drawing/2010/main" val="0"/>
              </a:ext>
            </a:extLst>
          </a:blip>
          <a:srcRect t="8889"/>
          <a:stretch/>
        </p:blipFill>
        <p:spPr>
          <a:xfrm>
            <a:off x="8122968" y="0"/>
            <a:ext cx="4069032" cy="6248400"/>
          </a:xfrm>
          <a:prstGeom prst="rect">
            <a:avLst/>
          </a:prstGeom>
        </p:spPr>
      </p:pic>
      <p:sp>
        <p:nvSpPr>
          <p:cNvPr id="26" name="Footer Placeholder 2">
            <a:extLst>
              <a:ext uri="{FF2B5EF4-FFF2-40B4-BE49-F238E27FC236}">
                <a16:creationId xmlns:a16="http://schemas.microsoft.com/office/drawing/2014/main" id="{82B2E7A8-1AF3-3848-99BF-5E56F77A2940}"/>
              </a:ext>
            </a:extLst>
          </p:cNvPr>
          <p:cNvSpPr>
            <a:spLocks noGrp="1"/>
          </p:cNvSpPr>
          <p:nvPr>
            <p:ph type="ftr" sz="quarter" idx="3"/>
          </p:nvPr>
        </p:nvSpPr>
        <p:spPr>
          <a:xfrm>
            <a:off x="6807200" y="6172200"/>
            <a:ext cx="4470400" cy="685799"/>
          </a:xfrm>
          <a:prstGeom prst="rect">
            <a:avLst/>
          </a:prstGeom>
        </p:spPr>
        <p:txBody>
          <a:bodyPr anchor="ctr" anchorCtr="0"/>
          <a:lstStyle>
            <a:lvl1pPr algn="r" eaLnBrk="1" latinLnBrk="0" hangingPunct="1">
              <a:defRPr kumimoji="0" sz="1100">
                <a:solidFill>
                  <a:schemeClr val="tx1">
                    <a:lumMod val="65000"/>
                    <a:lumOff val="35000"/>
                  </a:schemeClr>
                </a:solidFill>
              </a:defRPr>
            </a:lvl1pPr>
          </a:lstStyle>
          <a:p>
            <a:r>
              <a:rPr lang="en-US" dirty="0"/>
              <a:t>DFL Pet Owner Survey</a:t>
            </a:r>
          </a:p>
        </p:txBody>
      </p:sp>
      <p:sp>
        <p:nvSpPr>
          <p:cNvPr id="27" name="Footer Placeholder 2">
            <a:extLst>
              <a:ext uri="{FF2B5EF4-FFF2-40B4-BE49-F238E27FC236}">
                <a16:creationId xmlns:a16="http://schemas.microsoft.com/office/drawing/2014/main" id="{93723FB0-EAD5-A349-96DF-4E448B340711}"/>
              </a:ext>
            </a:extLst>
          </p:cNvPr>
          <p:cNvSpPr txBox="1">
            <a:spLocks/>
          </p:cNvSpPr>
          <p:nvPr userDrawn="1"/>
        </p:nvSpPr>
        <p:spPr>
          <a:xfrm>
            <a:off x="11201400" y="6172200"/>
            <a:ext cx="683846" cy="685799"/>
          </a:xfrm>
          <a:prstGeom prst="rect">
            <a:avLst/>
          </a:prstGeom>
        </p:spPr>
        <p:txBody>
          <a:bodyPr anchor="ctr" anchorCtr="0"/>
          <a:lstStyle>
            <a:defPPr>
              <a:defRPr lang="en-US"/>
            </a:defPPr>
            <a:lvl1pPr marL="0" algn="r" defTabSz="914400" rtl="0" eaLnBrk="1" latinLnBrk="0" hangingPunct="1">
              <a:defRPr kumimoji="0" sz="14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5801B"/>
                </a:solidFill>
              </a:rPr>
              <a:t>|</a:t>
            </a:r>
            <a:r>
              <a:rPr lang="en-US" dirty="0"/>
              <a:t> </a:t>
            </a:r>
            <a:fld id="{4C209C16-2AED-4525-B2C3-BDB44734281B}" type="slidenum">
              <a:rPr lang="en-US" smtClean="0"/>
              <a:pPr/>
              <a:t>‹#›</a:t>
            </a:fld>
            <a:r>
              <a:rPr lang="en-US" dirty="0">
                <a:solidFill>
                  <a:srgbClr val="F5801B"/>
                </a:solidFill>
              </a:rPr>
              <a:t> |</a:t>
            </a:r>
          </a:p>
        </p:txBody>
      </p:sp>
      <p:sp>
        <p:nvSpPr>
          <p:cNvPr id="10" name="Content Placeholder 10">
            <a:extLst>
              <a:ext uri="{FF2B5EF4-FFF2-40B4-BE49-F238E27FC236}">
                <a16:creationId xmlns:a16="http://schemas.microsoft.com/office/drawing/2014/main" id="{894B7037-8DB3-D74D-8C4F-DA364230361A}"/>
              </a:ext>
            </a:extLst>
          </p:cNvPr>
          <p:cNvSpPr>
            <a:spLocks noGrp="1"/>
          </p:cNvSpPr>
          <p:nvPr>
            <p:ph sz="quarter" idx="2" hasCustomPrompt="1"/>
          </p:nvPr>
        </p:nvSpPr>
        <p:spPr>
          <a:xfrm>
            <a:off x="304800" y="3276600"/>
            <a:ext cx="4419600" cy="2362200"/>
          </a:xfrm>
        </p:spPr>
        <p:txBody>
          <a:bodyPr vert="horz">
            <a:noAutofit/>
          </a:bodyPr>
          <a:lstStyle>
            <a:lvl5pPr>
              <a:defRPr>
                <a:latin typeface="+mj-lt"/>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Tree>
    <p:extLst>
      <p:ext uri="{BB962C8B-B14F-4D97-AF65-F5344CB8AC3E}">
        <p14:creationId xmlns:p14="http://schemas.microsoft.com/office/powerpoint/2010/main" val="303982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_Color">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55DCF4-079A-344F-930A-EDF8EDF45FEA}"/>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picture containing drawing, fireworks&#10;&#10;Description automatically generated">
            <a:extLst>
              <a:ext uri="{FF2B5EF4-FFF2-40B4-BE49-F238E27FC236}">
                <a16:creationId xmlns:a16="http://schemas.microsoft.com/office/drawing/2014/main" id="{74D226C2-3E74-2047-A5BA-B54D8DB1FDE3}"/>
              </a:ext>
            </a:extLst>
          </p:cNvPr>
          <p:cNvPicPr>
            <a:picLocks noChangeAspect="1"/>
          </p:cNvPicPr>
          <p:nvPr userDrawn="1"/>
        </p:nvPicPr>
        <p:blipFill rotWithShape="1">
          <a:blip r:embed="rId2" cstate="print">
            <a:alphaModFix amt="50000"/>
            <a:extLst>
              <a:ext uri="{BEBA8EAE-BF5A-486C-A8C5-ECC9F3942E4B}">
                <a14:imgProps xmlns:a14="http://schemas.microsoft.com/office/drawing/2010/main">
                  <a14:imgLayer r:embed="rId3">
                    <a14:imgEffect>
                      <a14:saturation sat="174000"/>
                    </a14:imgEffect>
                  </a14:imgLayer>
                </a14:imgProps>
              </a:ext>
              <a:ext uri="{28A0092B-C50C-407E-A947-70E740481C1C}">
                <a14:useLocalDpi xmlns:a14="http://schemas.microsoft.com/office/drawing/2010/main" val="0"/>
              </a:ext>
            </a:extLst>
          </a:blip>
          <a:srcRect t="8889"/>
          <a:stretch/>
        </p:blipFill>
        <p:spPr>
          <a:xfrm>
            <a:off x="8122968" y="0"/>
            <a:ext cx="4069032" cy="6248400"/>
          </a:xfrm>
          <a:prstGeom prst="rect">
            <a:avLst/>
          </a:prstGeom>
        </p:spPr>
      </p:pic>
      <p:sp>
        <p:nvSpPr>
          <p:cNvPr id="14" name="Footer Placeholder 2">
            <a:extLst>
              <a:ext uri="{FF2B5EF4-FFF2-40B4-BE49-F238E27FC236}">
                <a16:creationId xmlns:a16="http://schemas.microsoft.com/office/drawing/2014/main" id="{E637A60F-E371-994A-87C4-1780E33A6CB1}"/>
              </a:ext>
            </a:extLst>
          </p:cNvPr>
          <p:cNvSpPr>
            <a:spLocks noGrp="1"/>
          </p:cNvSpPr>
          <p:nvPr>
            <p:ph type="ftr" sz="quarter" idx="3"/>
          </p:nvPr>
        </p:nvSpPr>
        <p:spPr>
          <a:xfrm>
            <a:off x="6807200" y="6172200"/>
            <a:ext cx="4470400" cy="685799"/>
          </a:xfrm>
          <a:prstGeom prst="rect">
            <a:avLst/>
          </a:prstGeom>
        </p:spPr>
        <p:txBody>
          <a:bodyPr anchor="ctr" anchorCtr="0"/>
          <a:lstStyle>
            <a:lvl1pPr algn="r" eaLnBrk="1" latinLnBrk="0" hangingPunct="1">
              <a:defRPr kumimoji="0" sz="1100">
                <a:solidFill>
                  <a:schemeClr val="tx1">
                    <a:lumMod val="65000"/>
                    <a:lumOff val="35000"/>
                  </a:schemeClr>
                </a:solidFill>
              </a:defRPr>
            </a:lvl1pPr>
          </a:lstStyle>
          <a:p>
            <a:r>
              <a:rPr lang="en-US" dirty="0"/>
              <a:t>DFL Pet Owner Survey</a:t>
            </a:r>
          </a:p>
        </p:txBody>
      </p:sp>
      <p:sp>
        <p:nvSpPr>
          <p:cNvPr id="23" name="Footer Placeholder 2">
            <a:extLst>
              <a:ext uri="{FF2B5EF4-FFF2-40B4-BE49-F238E27FC236}">
                <a16:creationId xmlns:a16="http://schemas.microsoft.com/office/drawing/2014/main" id="{ACABF794-98AF-4746-A39E-1B0F1247C001}"/>
              </a:ext>
            </a:extLst>
          </p:cNvPr>
          <p:cNvSpPr txBox="1">
            <a:spLocks/>
          </p:cNvSpPr>
          <p:nvPr userDrawn="1"/>
        </p:nvSpPr>
        <p:spPr>
          <a:xfrm>
            <a:off x="11201400" y="6172200"/>
            <a:ext cx="683846" cy="685799"/>
          </a:xfrm>
          <a:prstGeom prst="rect">
            <a:avLst/>
          </a:prstGeom>
        </p:spPr>
        <p:txBody>
          <a:bodyPr anchor="ctr" anchorCtr="0"/>
          <a:lstStyle>
            <a:defPPr>
              <a:defRPr lang="en-US"/>
            </a:defPPr>
            <a:lvl1pPr marL="0" algn="r" defTabSz="914400" rtl="0" eaLnBrk="1" latinLnBrk="0" hangingPunct="1">
              <a:defRPr kumimoji="0" sz="14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bg1"/>
                </a:solidFill>
              </a:rPr>
              <a:t>|</a:t>
            </a:r>
            <a:r>
              <a:rPr lang="en-US" dirty="0"/>
              <a:t> </a:t>
            </a:r>
            <a:fld id="{4C209C16-2AED-4525-B2C3-BDB44734281B}" type="slidenum">
              <a:rPr lang="en-US" smtClean="0"/>
              <a:pPr/>
              <a:t>‹#›</a:t>
            </a:fld>
            <a:r>
              <a:rPr lang="en-US" dirty="0">
                <a:solidFill>
                  <a:srgbClr val="F5801B"/>
                </a:solidFill>
              </a:rPr>
              <a:t> </a:t>
            </a:r>
            <a:r>
              <a:rPr lang="en-US" dirty="0">
                <a:solidFill>
                  <a:schemeClr val="bg1"/>
                </a:solidFill>
              </a:rPr>
              <a:t>|</a:t>
            </a:r>
          </a:p>
        </p:txBody>
      </p:sp>
      <p:cxnSp>
        <p:nvCxnSpPr>
          <p:cNvPr id="8" name="Straight Connector 7">
            <a:extLst>
              <a:ext uri="{FF2B5EF4-FFF2-40B4-BE49-F238E27FC236}">
                <a16:creationId xmlns:a16="http://schemas.microsoft.com/office/drawing/2014/main" id="{1F3550C2-F6BC-4644-A0EF-0B3253479BCA}"/>
              </a:ext>
            </a:extLst>
          </p:cNvPr>
          <p:cNvCxnSpPr>
            <a:cxnSpLocks/>
          </p:cNvCxnSpPr>
          <p:nvPr userDrawn="1"/>
        </p:nvCxnSpPr>
        <p:spPr>
          <a:xfrm>
            <a:off x="304800" y="3124200"/>
            <a:ext cx="1158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92F123B-FAEF-384B-B321-CAB924BB0C0B}"/>
              </a:ext>
            </a:extLst>
          </p:cNvPr>
          <p:cNvCxnSpPr>
            <a:cxnSpLocks/>
          </p:cNvCxnSpPr>
          <p:nvPr userDrawn="1"/>
        </p:nvCxnSpPr>
        <p:spPr>
          <a:xfrm>
            <a:off x="1364627" y="3124200"/>
            <a:ext cx="10522573"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 Placeholder 17">
            <a:extLst>
              <a:ext uri="{FF2B5EF4-FFF2-40B4-BE49-F238E27FC236}">
                <a16:creationId xmlns:a16="http://schemas.microsoft.com/office/drawing/2014/main" id="{1A5F448B-BC59-8F44-A98C-6326A4C7B3E2}"/>
              </a:ext>
            </a:extLst>
          </p:cNvPr>
          <p:cNvSpPr>
            <a:spLocks noGrp="1"/>
          </p:cNvSpPr>
          <p:nvPr>
            <p:ph type="body" sz="quarter" idx="10" hasCustomPrompt="1"/>
          </p:nvPr>
        </p:nvSpPr>
        <p:spPr>
          <a:xfrm>
            <a:off x="381000" y="2743200"/>
            <a:ext cx="8077200" cy="533400"/>
          </a:xfrm>
          <a:noFill/>
          <a:ln>
            <a:noFill/>
          </a:ln>
        </p:spPr>
        <p:style>
          <a:lnRef idx="0">
            <a:scrgbClr r="0" g="0" b="0"/>
          </a:lnRef>
          <a:fillRef idx="0">
            <a:scrgbClr r="0" g="0" b="0"/>
          </a:fillRef>
          <a:effectRef idx="0">
            <a:scrgbClr r="0" g="0" b="0"/>
          </a:effectRef>
          <a:fontRef idx="minor">
            <a:schemeClr val="accent2"/>
          </a:fontRef>
        </p:style>
        <p:txBody>
          <a:bodyPr lIns="0" tIns="0" rIns="0"/>
          <a:lstStyle>
            <a:lvl1pPr marL="0" indent="0">
              <a:buNone/>
              <a:defRPr sz="2800" b="1" spc="300">
                <a:solidFill>
                  <a:schemeClr val="accent1">
                    <a:lumMod val="50000"/>
                  </a:schemeClr>
                </a:solidFill>
                <a:latin typeface="+mj-lt"/>
              </a:defRPr>
            </a:lvl1pPr>
            <a:lvl2pPr marL="320040" indent="0">
              <a:buNone/>
              <a:defRPr>
                <a:latin typeface="+mj-lt"/>
              </a:defRPr>
            </a:lvl2pPr>
            <a:lvl3pPr>
              <a:defRPr>
                <a:latin typeface="+mj-lt"/>
              </a:defRPr>
            </a:lvl3pPr>
            <a:lvl4pPr>
              <a:defRPr>
                <a:latin typeface="+mj-lt"/>
              </a:defRPr>
            </a:lvl4pPr>
            <a:lvl5pPr>
              <a:defRPr>
                <a:latin typeface="+mj-lt"/>
              </a:defRPr>
            </a:lvl5pPr>
          </a:lstStyle>
          <a:p>
            <a:pPr lvl="0"/>
            <a:r>
              <a:rPr lang="en-US"/>
              <a:t>PRIMARY HEADER/DIVIDER</a:t>
            </a:r>
          </a:p>
        </p:txBody>
      </p:sp>
      <p:sp>
        <p:nvSpPr>
          <p:cNvPr id="15" name="Text Placeholder 17">
            <a:extLst>
              <a:ext uri="{FF2B5EF4-FFF2-40B4-BE49-F238E27FC236}">
                <a16:creationId xmlns:a16="http://schemas.microsoft.com/office/drawing/2014/main" id="{7695CB3D-9AC0-D343-B5BD-CF8C7A9AF4D2}"/>
              </a:ext>
            </a:extLst>
          </p:cNvPr>
          <p:cNvSpPr>
            <a:spLocks noGrp="1"/>
          </p:cNvSpPr>
          <p:nvPr>
            <p:ph type="body" sz="quarter" idx="11" hasCustomPrompt="1"/>
          </p:nvPr>
        </p:nvSpPr>
        <p:spPr>
          <a:xfrm>
            <a:off x="381000" y="2488474"/>
            <a:ext cx="8077200" cy="330926"/>
          </a:xfrm>
          <a:noFill/>
          <a:ln>
            <a:noFill/>
          </a:ln>
        </p:spPr>
        <p:style>
          <a:lnRef idx="0">
            <a:scrgbClr r="0" g="0" b="0"/>
          </a:lnRef>
          <a:fillRef idx="0">
            <a:scrgbClr r="0" g="0" b="0"/>
          </a:fillRef>
          <a:effectRef idx="0">
            <a:scrgbClr r="0" g="0" b="0"/>
          </a:effectRef>
          <a:fontRef idx="minor">
            <a:schemeClr val="accent2"/>
          </a:fontRef>
        </p:style>
        <p:txBody>
          <a:bodyPr lIns="0" tIns="0" rIns="0" bIns="0" anchor="b" anchorCtr="0"/>
          <a:lstStyle>
            <a:lvl1pPr marL="0" indent="0">
              <a:buNone/>
              <a:defRPr sz="1600" b="0" spc="300">
                <a:solidFill>
                  <a:schemeClr val="accent1">
                    <a:lumMod val="50000"/>
                  </a:schemeClr>
                </a:solidFill>
                <a:latin typeface="+mj-lt"/>
              </a:defRPr>
            </a:lvl1pPr>
            <a:lvl2pPr marL="320040" indent="0">
              <a:buNone/>
              <a:defRPr>
                <a:latin typeface="+mj-lt"/>
              </a:defRPr>
            </a:lvl2pPr>
            <a:lvl3pPr>
              <a:defRPr>
                <a:latin typeface="+mj-lt"/>
              </a:defRPr>
            </a:lvl3pPr>
            <a:lvl4pPr>
              <a:defRPr>
                <a:latin typeface="+mj-lt"/>
              </a:defRPr>
            </a:lvl4pPr>
            <a:lvl5pPr>
              <a:defRPr>
                <a:latin typeface="+mj-lt"/>
              </a:defRPr>
            </a:lvl5pPr>
          </a:lstStyle>
          <a:p>
            <a:pPr lvl="0"/>
            <a:r>
              <a:rPr lang="en-US"/>
              <a:t>SECTION #</a:t>
            </a:r>
          </a:p>
        </p:txBody>
      </p:sp>
    </p:spTree>
    <p:extLst>
      <p:ext uri="{BB962C8B-B14F-4D97-AF65-F5344CB8AC3E}">
        <p14:creationId xmlns:p14="http://schemas.microsoft.com/office/powerpoint/2010/main" val="282816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Header_Photo">
    <p:bg>
      <p:bgPr>
        <a:solidFill>
          <a:schemeClr val="bg1"/>
        </a:solidFill>
        <a:effectLst/>
      </p:bgPr>
    </p:bg>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64BF1017-3A3F-8C45-B9C9-8CA437B168DC}"/>
              </a:ext>
            </a:extLst>
          </p:cNvPr>
          <p:cNvSpPr txBox="1">
            <a:spLocks/>
          </p:cNvSpPr>
          <p:nvPr userDrawn="1"/>
        </p:nvSpPr>
        <p:spPr>
          <a:xfrm>
            <a:off x="304800" y="3200400"/>
            <a:ext cx="5588000" cy="2667000"/>
          </a:xfrm>
          <a:prstGeom prst="rect">
            <a:avLst/>
          </a:prstGeom>
        </p:spPr>
        <p:txBody>
          <a:bodyPr lIns="0"/>
          <a:lstStyle>
            <a:lvl1pPr marL="274320" indent="-274320" algn="l" rtl="0" eaLnBrk="1" latinLnBrk="0" hangingPunct="1">
              <a:spcBef>
                <a:spcPts val="580"/>
              </a:spcBef>
              <a:buClr>
                <a:schemeClr val="accent1"/>
              </a:buClr>
              <a:buSzPct val="85000"/>
              <a:buFont typeface="Segoe UI Semilight" panose="020B0402040204020203" pitchFamily="34" charset="0"/>
              <a:buChar char="&gt;"/>
              <a:defRPr kumimoji="0" sz="16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1pPr>
            <a:lvl2pPr marL="548640" indent="-228600" algn="l" rtl="0" eaLnBrk="1" latinLnBrk="0" hangingPunct="1">
              <a:spcBef>
                <a:spcPts val="370"/>
              </a:spcBef>
              <a:buClr>
                <a:schemeClr val="accent1"/>
              </a:buClr>
              <a:buSzPct val="85000"/>
              <a:buFont typeface="Arial" panose="020B0604020202020204" pitchFamily="34" charset="0"/>
              <a:buChar char="-"/>
              <a:defRPr kumimoji="0" sz="14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2pPr>
            <a:lvl3pPr marL="822960" indent="-228600" algn="l" rtl="0" eaLnBrk="1" latinLnBrk="0" hangingPunct="1">
              <a:spcBef>
                <a:spcPts val="370"/>
              </a:spcBef>
              <a:buClr>
                <a:schemeClr val="accent1"/>
              </a:buClr>
              <a:buSzPct val="85000"/>
              <a:buFont typeface="Wingdings 2"/>
              <a:buChar char=""/>
              <a:defRPr kumimoji="0" sz="12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3pPr>
            <a:lvl4pPr marL="1097280" indent="-228600" algn="l" rtl="0" eaLnBrk="1" latinLnBrk="0" hangingPunct="1">
              <a:spcBef>
                <a:spcPts val="370"/>
              </a:spcBef>
              <a:buClr>
                <a:schemeClr val="accent1"/>
              </a:buClr>
              <a:buSzPct val="80000"/>
              <a:buFont typeface="Courier New" pitchFamily="49" charset="0"/>
              <a:buChar char="o"/>
              <a:defRPr kumimoji="0" sz="11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4pPr>
            <a:lvl5pPr marL="1371600" indent="-228600" algn="l"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9525" lvl="1" indent="0">
              <a:buNone/>
            </a:pPr>
            <a:r>
              <a:rPr lang="en-US" dirty="0">
                <a:solidFill>
                  <a:schemeClr val="bg1"/>
                </a:solidFill>
              </a:rPr>
              <a:t>Lead in copy where applicable</a:t>
            </a:r>
          </a:p>
        </p:txBody>
      </p:sp>
      <p:cxnSp>
        <p:nvCxnSpPr>
          <p:cNvPr id="20" name="Straight Connector 19">
            <a:extLst>
              <a:ext uri="{FF2B5EF4-FFF2-40B4-BE49-F238E27FC236}">
                <a16:creationId xmlns:a16="http://schemas.microsoft.com/office/drawing/2014/main" id="{071946F6-291B-4C43-BFE5-F992DA5F3892}"/>
              </a:ext>
            </a:extLst>
          </p:cNvPr>
          <p:cNvCxnSpPr>
            <a:cxnSpLocks/>
          </p:cNvCxnSpPr>
          <p:nvPr userDrawn="1"/>
        </p:nvCxnSpPr>
        <p:spPr>
          <a:xfrm>
            <a:off x="304800" y="3124200"/>
            <a:ext cx="1158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50555EC-DCBB-4C4F-A1FB-81F6FD6C6FA9}"/>
              </a:ext>
            </a:extLst>
          </p:cNvPr>
          <p:cNvCxnSpPr>
            <a:cxnSpLocks/>
          </p:cNvCxnSpPr>
          <p:nvPr userDrawn="1"/>
        </p:nvCxnSpPr>
        <p:spPr>
          <a:xfrm>
            <a:off x="1364627" y="3124200"/>
            <a:ext cx="10522573"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 Placeholder 17">
            <a:extLst>
              <a:ext uri="{FF2B5EF4-FFF2-40B4-BE49-F238E27FC236}">
                <a16:creationId xmlns:a16="http://schemas.microsoft.com/office/drawing/2014/main" id="{2033F96B-3077-404F-ABDA-8B1742DCB3C9}"/>
              </a:ext>
            </a:extLst>
          </p:cNvPr>
          <p:cNvSpPr>
            <a:spLocks noGrp="1"/>
          </p:cNvSpPr>
          <p:nvPr>
            <p:ph type="body" sz="quarter" idx="10" hasCustomPrompt="1"/>
          </p:nvPr>
        </p:nvSpPr>
        <p:spPr>
          <a:xfrm>
            <a:off x="381000" y="2743200"/>
            <a:ext cx="8077200" cy="533400"/>
          </a:xfrm>
          <a:noFill/>
          <a:ln>
            <a:noFill/>
          </a:ln>
        </p:spPr>
        <p:style>
          <a:lnRef idx="0">
            <a:scrgbClr r="0" g="0" b="0"/>
          </a:lnRef>
          <a:fillRef idx="0">
            <a:scrgbClr r="0" g="0" b="0"/>
          </a:fillRef>
          <a:effectRef idx="0">
            <a:scrgbClr r="0" g="0" b="0"/>
          </a:effectRef>
          <a:fontRef idx="minor">
            <a:schemeClr val="accent2"/>
          </a:fontRef>
        </p:style>
        <p:txBody>
          <a:bodyPr lIns="0" tIns="0" rIns="0"/>
          <a:lstStyle>
            <a:lvl1pPr marL="0" indent="0">
              <a:buNone/>
              <a:defRPr sz="2800" b="1" spc="300">
                <a:solidFill>
                  <a:schemeClr val="accent1">
                    <a:lumMod val="50000"/>
                  </a:schemeClr>
                </a:solidFill>
                <a:latin typeface="+mj-lt"/>
              </a:defRPr>
            </a:lvl1pPr>
            <a:lvl2pPr marL="320040" indent="0">
              <a:buNone/>
              <a:defRPr>
                <a:latin typeface="+mj-lt"/>
              </a:defRPr>
            </a:lvl2pPr>
            <a:lvl3pPr>
              <a:defRPr>
                <a:latin typeface="+mj-lt"/>
              </a:defRPr>
            </a:lvl3pPr>
            <a:lvl4pPr>
              <a:defRPr>
                <a:latin typeface="+mj-lt"/>
              </a:defRPr>
            </a:lvl4pPr>
            <a:lvl5pPr>
              <a:defRPr>
                <a:latin typeface="+mj-lt"/>
              </a:defRPr>
            </a:lvl5pPr>
          </a:lstStyle>
          <a:p>
            <a:pPr lvl="0"/>
            <a:r>
              <a:rPr lang="en-US"/>
              <a:t>PHOTO PRIMARY HEADER/DIVIDER </a:t>
            </a:r>
          </a:p>
        </p:txBody>
      </p:sp>
      <p:sp>
        <p:nvSpPr>
          <p:cNvPr id="24" name="Text Placeholder 17">
            <a:extLst>
              <a:ext uri="{FF2B5EF4-FFF2-40B4-BE49-F238E27FC236}">
                <a16:creationId xmlns:a16="http://schemas.microsoft.com/office/drawing/2014/main" id="{0CA1AF42-09D8-CF48-BFF5-7FF1B8F26E2C}"/>
              </a:ext>
            </a:extLst>
          </p:cNvPr>
          <p:cNvSpPr>
            <a:spLocks noGrp="1"/>
          </p:cNvSpPr>
          <p:nvPr>
            <p:ph type="body" sz="quarter" idx="11" hasCustomPrompt="1"/>
          </p:nvPr>
        </p:nvSpPr>
        <p:spPr>
          <a:xfrm>
            <a:off x="381000" y="2488474"/>
            <a:ext cx="8077200" cy="330926"/>
          </a:xfrm>
          <a:noFill/>
          <a:ln>
            <a:noFill/>
          </a:ln>
        </p:spPr>
        <p:style>
          <a:lnRef idx="0">
            <a:scrgbClr r="0" g="0" b="0"/>
          </a:lnRef>
          <a:fillRef idx="0">
            <a:scrgbClr r="0" g="0" b="0"/>
          </a:fillRef>
          <a:effectRef idx="0">
            <a:scrgbClr r="0" g="0" b="0"/>
          </a:effectRef>
          <a:fontRef idx="minor">
            <a:schemeClr val="accent2"/>
          </a:fontRef>
        </p:style>
        <p:txBody>
          <a:bodyPr lIns="0" tIns="0" rIns="0" bIns="0" anchor="b" anchorCtr="0"/>
          <a:lstStyle>
            <a:lvl1pPr marL="0" indent="0">
              <a:buNone/>
              <a:defRPr sz="1600" b="0" spc="300">
                <a:solidFill>
                  <a:schemeClr val="accent1">
                    <a:lumMod val="50000"/>
                  </a:schemeClr>
                </a:solidFill>
                <a:latin typeface="+mj-lt"/>
              </a:defRPr>
            </a:lvl1pPr>
            <a:lvl2pPr marL="320040" indent="0">
              <a:buNone/>
              <a:defRPr>
                <a:latin typeface="+mj-lt"/>
              </a:defRPr>
            </a:lvl2pPr>
            <a:lvl3pPr>
              <a:defRPr>
                <a:latin typeface="+mj-lt"/>
              </a:defRPr>
            </a:lvl3pPr>
            <a:lvl4pPr>
              <a:defRPr>
                <a:latin typeface="+mj-lt"/>
              </a:defRPr>
            </a:lvl4pPr>
            <a:lvl5pPr>
              <a:defRPr>
                <a:latin typeface="+mj-lt"/>
              </a:defRPr>
            </a:lvl5pPr>
          </a:lstStyle>
          <a:p>
            <a:pPr lvl="0"/>
            <a:r>
              <a:rPr lang="en-US"/>
              <a:t>SECTION #</a:t>
            </a:r>
          </a:p>
        </p:txBody>
      </p:sp>
      <p:pic>
        <p:nvPicPr>
          <p:cNvPr id="25" name="Picture 24" descr="A picture containing drawing, fireworks&#10;&#10;Description automatically generated">
            <a:extLst>
              <a:ext uri="{FF2B5EF4-FFF2-40B4-BE49-F238E27FC236}">
                <a16:creationId xmlns:a16="http://schemas.microsoft.com/office/drawing/2014/main" id="{7CF785B6-4048-D64A-B1EA-ED25AB7C4EAA}"/>
              </a:ext>
            </a:extLst>
          </p:cNvPr>
          <p:cNvPicPr>
            <a:picLocks noChangeAspect="1"/>
          </p:cNvPicPr>
          <p:nvPr userDrawn="1"/>
        </p:nvPicPr>
        <p:blipFill rotWithShape="1">
          <a:blip r:embed="rId2" cstate="print">
            <a:alphaModFix amt="50000"/>
            <a:extLst>
              <a:ext uri="{28A0092B-C50C-407E-A947-70E740481C1C}">
                <a14:useLocalDpi xmlns:a14="http://schemas.microsoft.com/office/drawing/2010/main" val="0"/>
              </a:ext>
            </a:extLst>
          </a:blip>
          <a:srcRect t="8889"/>
          <a:stretch/>
        </p:blipFill>
        <p:spPr>
          <a:xfrm>
            <a:off x="8122968" y="0"/>
            <a:ext cx="4069032" cy="6248400"/>
          </a:xfrm>
          <a:prstGeom prst="rect">
            <a:avLst/>
          </a:prstGeom>
        </p:spPr>
      </p:pic>
      <p:sp>
        <p:nvSpPr>
          <p:cNvPr id="26" name="Footer Placeholder 2">
            <a:extLst>
              <a:ext uri="{FF2B5EF4-FFF2-40B4-BE49-F238E27FC236}">
                <a16:creationId xmlns:a16="http://schemas.microsoft.com/office/drawing/2014/main" id="{82B2E7A8-1AF3-3848-99BF-5E56F77A2940}"/>
              </a:ext>
            </a:extLst>
          </p:cNvPr>
          <p:cNvSpPr>
            <a:spLocks noGrp="1"/>
          </p:cNvSpPr>
          <p:nvPr>
            <p:ph type="ftr" sz="quarter" idx="3"/>
          </p:nvPr>
        </p:nvSpPr>
        <p:spPr>
          <a:xfrm>
            <a:off x="6807200" y="6172200"/>
            <a:ext cx="4470400" cy="685799"/>
          </a:xfrm>
          <a:prstGeom prst="rect">
            <a:avLst/>
          </a:prstGeom>
        </p:spPr>
        <p:txBody>
          <a:bodyPr anchor="ctr" anchorCtr="0"/>
          <a:lstStyle>
            <a:lvl1pPr algn="r" eaLnBrk="1" latinLnBrk="0" hangingPunct="1">
              <a:defRPr kumimoji="0" sz="1100">
                <a:solidFill>
                  <a:schemeClr val="bg1"/>
                </a:solidFill>
              </a:defRPr>
            </a:lvl1pPr>
          </a:lstStyle>
          <a:p>
            <a:r>
              <a:rPr lang="en-US" dirty="0"/>
              <a:t>DFL Pet Owner Survey</a:t>
            </a:r>
          </a:p>
        </p:txBody>
      </p:sp>
      <p:sp>
        <p:nvSpPr>
          <p:cNvPr id="27" name="Footer Placeholder 2">
            <a:extLst>
              <a:ext uri="{FF2B5EF4-FFF2-40B4-BE49-F238E27FC236}">
                <a16:creationId xmlns:a16="http://schemas.microsoft.com/office/drawing/2014/main" id="{93723FB0-EAD5-A349-96DF-4E448B340711}"/>
              </a:ext>
            </a:extLst>
          </p:cNvPr>
          <p:cNvSpPr txBox="1">
            <a:spLocks/>
          </p:cNvSpPr>
          <p:nvPr userDrawn="1"/>
        </p:nvSpPr>
        <p:spPr>
          <a:xfrm>
            <a:off x="11201400" y="6172200"/>
            <a:ext cx="683846" cy="685799"/>
          </a:xfrm>
          <a:prstGeom prst="rect">
            <a:avLst/>
          </a:prstGeom>
        </p:spPr>
        <p:txBody>
          <a:bodyPr anchor="ctr" anchorCtr="0"/>
          <a:lstStyle>
            <a:defPPr>
              <a:defRPr lang="en-US"/>
            </a:defPPr>
            <a:lvl1pPr marL="0" algn="r" defTabSz="914400" rtl="0" eaLnBrk="1" latinLnBrk="0" hangingPunct="1">
              <a:defRPr kumimoji="0" sz="14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5801B"/>
                </a:solidFill>
              </a:rPr>
              <a:t>|</a:t>
            </a:r>
            <a:r>
              <a:rPr lang="en-US" dirty="0"/>
              <a:t> </a:t>
            </a:r>
            <a:fld id="{4C209C16-2AED-4525-B2C3-BDB44734281B}" type="slidenum">
              <a:rPr lang="en-US" smtClean="0">
                <a:solidFill>
                  <a:schemeClr val="bg1"/>
                </a:solidFill>
              </a:rPr>
              <a:pPr/>
              <a:t>‹#›</a:t>
            </a:fld>
            <a:r>
              <a:rPr lang="en-US" dirty="0">
                <a:solidFill>
                  <a:srgbClr val="F5801B"/>
                </a:solidFill>
              </a:rPr>
              <a:t> |</a:t>
            </a:r>
          </a:p>
        </p:txBody>
      </p:sp>
    </p:spTree>
    <p:extLst>
      <p:ext uri="{BB962C8B-B14F-4D97-AF65-F5344CB8AC3E}">
        <p14:creationId xmlns:p14="http://schemas.microsoft.com/office/powerpoint/2010/main" val="4189695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Obj" preserve="1">
  <p:cSld name="Title and 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4480" y="304800"/>
            <a:ext cx="9240520" cy="533399"/>
          </a:xfrm>
        </p:spPr>
        <p:txBody>
          <a:bodyPr lIns="0" anchor="t"/>
          <a:lstStyle>
            <a:lvl1pPr>
              <a:defRPr sz="2400" b="0">
                <a:solidFill>
                  <a:schemeClr val="accent1">
                    <a:lumMod val="50000"/>
                  </a:schemeClr>
                </a:solidFill>
              </a:defRPr>
            </a:lvl1pPr>
          </a:lstStyle>
          <a:p>
            <a:r>
              <a:rPr kumimoji="0" lang="en-US"/>
              <a:t>Title with two content</a:t>
            </a:r>
          </a:p>
        </p:txBody>
      </p:sp>
      <p:sp>
        <p:nvSpPr>
          <p:cNvPr id="9" name="Content Placeholder 8"/>
          <p:cNvSpPr>
            <a:spLocks noGrp="1"/>
          </p:cNvSpPr>
          <p:nvPr>
            <p:ph sz="quarter" idx="1" hasCustomPrompt="1"/>
          </p:nvPr>
        </p:nvSpPr>
        <p:spPr>
          <a:xfrm>
            <a:off x="284480" y="1447800"/>
            <a:ext cx="5608320" cy="4419600"/>
          </a:xfrm>
        </p:spPr>
        <p:txBody>
          <a:bodyPr vert="horz">
            <a:noAutofit/>
          </a:bodyPr>
          <a:lstStyle>
            <a:lvl5pPr>
              <a:defRPr>
                <a:latin typeface="+mj-lt"/>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
        <p:nvSpPr>
          <p:cNvPr id="11" name="Content Placeholder 10"/>
          <p:cNvSpPr>
            <a:spLocks noGrp="1"/>
          </p:cNvSpPr>
          <p:nvPr>
            <p:ph sz="quarter" idx="2" hasCustomPrompt="1"/>
          </p:nvPr>
        </p:nvSpPr>
        <p:spPr>
          <a:xfrm>
            <a:off x="6380480" y="1447800"/>
            <a:ext cx="5506720" cy="4419600"/>
          </a:xfrm>
        </p:spPr>
        <p:txBody>
          <a:bodyPr vert="horz">
            <a:noAutofit/>
          </a:bodyPr>
          <a:lstStyle>
            <a:lvl5pPr>
              <a:defRPr>
                <a:latin typeface="+mj-lt"/>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
        <p:nvSpPr>
          <p:cNvPr id="19" name="Footer Placeholder 2">
            <a:extLst>
              <a:ext uri="{FF2B5EF4-FFF2-40B4-BE49-F238E27FC236}">
                <a16:creationId xmlns:a16="http://schemas.microsoft.com/office/drawing/2014/main" id="{67D6B817-A2F7-2D45-ADEC-072E0791B419}"/>
              </a:ext>
            </a:extLst>
          </p:cNvPr>
          <p:cNvSpPr>
            <a:spLocks noGrp="1"/>
          </p:cNvSpPr>
          <p:nvPr>
            <p:ph type="ftr" sz="quarter" idx="3"/>
          </p:nvPr>
        </p:nvSpPr>
        <p:spPr>
          <a:xfrm>
            <a:off x="6807200" y="6172200"/>
            <a:ext cx="4470400" cy="685799"/>
          </a:xfrm>
          <a:prstGeom prst="rect">
            <a:avLst/>
          </a:prstGeom>
        </p:spPr>
        <p:txBody>
          <a:bodyPr anchor="ctr" anchorCtr="0"/>
          <a:lstStyle>
            <a:lvl1pPr algn="r" eaLnBrk="1" latinLnBrk="0" hangingPunct="1">
              <a:defRPr kumimoji="0" sz="1100">
                <a:solidFill>
                  <a:schemeClr val="tx1">
                    <a:lumMod val="65000"/>
                    <a:lumOff val="35000"/>
                  </a:schemeClr>
                </a:solidFill>
              </a:defRPr>
            </a:lvl1pPr>
          </a:lstStyle>
          <a:p>
            <a:r>
              <a:rPr lang="en-US" dirty="0"/>
              <a:t>DFL Pet Owner Survey</a:t>
            </a:r>
          </a:p>
        </p:txBody>
      </p:sp>
      <p:cxnSp>
        <p:nvCxnSpPr>
          <p:cNvPr id="20" name="Straight Connector 19">
            <a:extLst>
              <a:ext uri="{FF2B5EF4-FFF2-40B4-BE49-F238E27FC236}">
                <a16:creationId xmlns:a16="http://schemas.microsoft.com/office/drawing/2014/main" id="{8ACFC06E-E597-7F43-AC1C-584F46E3A347}"/>
              </a:ext>
            </a:extLst>
          </p:cNvPr>
          <p:cNvCxnSpPr>
            <a:cxnSpLocks/>
          </p:cNvCxnSpPr>
          <p:nvPr userDrawn="1"/>
        </p:nvCxnSpPr>
        <p:spPr>
          <a:xfrm>
            <a:off x="304800" y="6172200"/>
            <a:ext cx="11582400"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Footer Placeholder 2">
            <a:extLst>
              <a:ext uri="{FF2B5EF4-FFF2-40B4-BE49-F238E27FC236}">
                <a16:creationId xmlns:a16="http://schemas.microsoft.com/office/drawing/2014/main" id="{DBBE76D0-77BF-5049-9C24-58F5756F122A}"/>
              </a:ext>
            </a:extLst>
          </p:cNvPr>
          <p:cNvSpPr txBox="1">
            <a:spLocks/>
          </p:cNvSpPr>
          <p:nvPr userDrawn="1"/>
        </p:nvSpPr>
        <p:spPr>
          <a:xfrm>
            <a:off x="11201400" y="6172200"/>
            <a:ext cx="683846" cy="685799"/>
          </a:xfrm>
          <a:prstGeom prst="rect">
            <a:avLst/>
          </a:prstGeom>
        </p:spPr>
        <p:txBody>
          <a:bodyPr anchor="ctr" anchorCtr="0"/>
          <a:lstStyle>
            <a:defPPr>
              <a:defRPr lang="en-US"/>
            </a:defPPr>
            <a:lvl1pPr marL="0" algn="r" defTabSz="914400" rtl="0" eaLnBrk="1" latinLnBrk="0" hangingPunct="1">
              <a:defRPr kumimoji="0" sz="14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5801B"/>
                </a:solidFill>
              </a:rPr>
              <a:t>|</a:t>
            </a:r>
            <a:r>
              <a:rPr lang="en-US" dirty="0"/>
              <a:t> </a:t>
            </a:r>
            <a:fld id="{4C209C16-2AED-4525-B2C3-BDB44734281B}" type="slidenum">
              <a:rPr lang="en-US" smtClean="0"/>
              <a:pPr/>
              <a:t>‹#›</a:t>
            </a:fld>
            <a:r>
              <a:rPr lang="en-US" dirty="0">
                <a:solidFill>
                  <a:srgbClr val="F5801B"/>
                </a:solidFill>
              </a:rPr>
              <a:t> |</a:t>
            </a:r>
          </a:p>
        </p:txBody>
      </p:sp>
      <p:pic>
        <p:nvPicPr>
          <p:cNvPr id="22" name="Picture 21" descr="A picture containing drawing&#10;&#10;Description automatically generated">
            <a:extLst>
              <a:ext uri="{FF2B5EF4-FFF2-40B4-BE49-F238E27FC236}">
                <a16:creationId xmlns:a16="http://schemas.microsoft.com/office/drawing/2014/main" id="{566B47F8-C18E-8840-9FAD-30FE9BE748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28201" y="434103"/>
            <a:ext cx="2158999" cy="251697"/>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and Two Content and Subhead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84480" y="1447800"/>
            <a:ext cx="5608320" cy="762000"/>
          </a:xfrm>
          <a:noFill/>
          <a:ln w="12700" cap="sq" cmpd="sng" algn="ctr">
            <a:noFill/>
            <a:prstDash val="solid"/>
          </a:ln>
        </p:spPr>
        <p:txBody>
          <a:bodyPr lIns="91440" anchor="b" anchorCtr="0">
            <a:noAutofit/>
          </a:bodyPr>
          <a:lstStyle>
            <a:lvl1pPr marL="0" indent="0">
              <a:buNone/>
              <a:defRPr sz="2400" b="0">
                <a:solidFill>
                  <a:schemeClr val="accent1">
                    <a:lumMod val="50000"/>
                  </a:schemeClr>
                </a:solidFill>
                <a:latin typeface="Segoe UI" panose="020B0502040204020203" pitchFamily="34" charset="0"/>
                <a:ea typeface="+mj-ea"/>
                <a:cs typeface="Segoe UI" panose="020B0502040204020203" pitchFamily="34"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0480" y="1447800"/>
            <a:ext cx="5506720" cy="762000"/>
          </a:xfrm>
          <a:noFill/>
          <a:ln w="12700" cap="sq" cmpd="sng" algn="ctr">
            <a:noFill/>
            <a:prstDash val="solid"/>
          </a:ln>
        </p:spPr>
        <p:txBody>
          <a:bodyPr lIns="91440" anchor="b" anchorCtr="0">
            <a:noAutofit/>
          </a:bodyPr>
          <a:lstStyle>
            <a:lvl1pPr marL="0" indent="0">
              <a:buNone/>
              <a:defRPr sz="2400" b="0">
                <a:solidFill>
                  <a:schemeClr val="accent1">
                    <a:lumMod val="50000"/>
                  </a:schemeClr>
                </a:solidFill>
                <a:latin typeface="Segoe UI" panose="020B0502040204020203" pitchFamily="34" charset="0"/>
                <a:ea typeface="+mj-ea"/>
                <a:cs typeface="Segoe UI" panose="020B0502040204020203" pitchFamily="34"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1" name="Content Placeholder 10"/>
          <p:cNvSpPr>
            <a:spLocks noGrp="1"/>
          </p:cNvSpPr>
          <p:nvPr>
            <p:ph sz="half" idx="2" hasCustomPrompt="1"/>
          </p:nvPr>
        </p:nvSpPr>
        <p:spPr>
          <a:xfrm>
            <a:off x="284480" y="2247900"/>
            <a:ext cx="5608320" cy="3695700"/>
          </a:xfrm>
        </p:spPr>
        <p:txBody>
          <a:bodyPr vert="horz">
            <a:noAutofit/>
          </a:bodyPr>
          <a:lstStyle>
            <a:lvl5pPr>
              <a:defRPr>
                <a:latin typeface="+mj-lt"/>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
        <p:nvSpPr>
          <p:cNvPr id="13" name="Content Placeholder 12"/>
          <p:cNvSpPr>
            <a:spLocks noGrp="1"/>
          </p:cNvSpPr>
          <p:nvPr>
            <p:ph sz="half" idx="4" hasCustomPrompt="1"/>
          </p:nvPr>
        </p:nvSpPr>
        <p:spPr>
          <a:xfrm>
            <a:off x="6380480" y="2227428"/>
            <a:ext cx="5506720" cy="3695700"/>
          </a:xfrm>
        </p:spPr>
        <p:txBody>
          <a:bodyPr vert="horz">
            <a:noAutofit/>
          </a:bodyPr>
          <a:lstStyle>
            <a:lvl5pPr>
              <a:defRPr>
                <a:latin typeface="+mj-lt"/>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
        <p:nvSpPr>
          <p:cNvPr id="14" name="Footer Placeholder 2">
            <a:extLst>
              <a:ext uri="{FF2B5EF4-FFF2-40B4-BE49-F238E27FC236}">
                <a16:creationId xmlns:a16="http://schemas.microsoft.com/office/drawing/2014/main" id="{01A3FFB9-AA1B-0541-999E-E1610450919B}"/>
              </a:ext>
            </a:extLst>
          </p:cNvPr>
          <p:cNvSpPr>
            <a:spLocks noGrp="1"/>
          </p:cNvSpPr>
          <p:nvPr>
            <p:ph type="ftr" sz="quarter" idx="13"/>
          </p:nvPr>
        </p:nvSpPr>
        <p:spPr>
          <a:xfrm>
            <a:off x="6807200" y="6172200"/>
            <a:ext cx="4470400" cy="685799"/>
          </a:xfrm>
          <a:prstGeom prst="rect">
            <a:avLst/>
          </a:prstGeom>
        </p:spPr>
        <p:txBody>
          <a:bodyPr anchor="ctr" anchorCtr="0"/>
          <a:lstStyle>
            <a:lvl1pPr algn="r" eaLnBrk="1" latinLnBrk="0" hangingPunct="1">
              <a:defRPr kumimoji="0" sz="1100">
                <a:solidFill>
                  <a:schemeClr val="tx1">
                    <a:lumMod val="65000"/>
                    <a:lumOff val="35000"/>
                  </a:schemeClr>
                </a:solidFill>
              </a:defRPr>
            </a:lvl1pPr>
          </a:lstStyle>
          <a:p>
            <a:r>
              <a:rPr lang="en-US" dirty="0"/>
              <a:t>DFL Pet Owner Survey</a:t>
            </a:r>
          </a:p>
        </p:txBody>
      </p:sp>
      <p:cxnSp>
        <p:nvCxnSpPr>
          <p:cNvPr id="16" name="Straight Connector 15">
            <a:extLst>
              <a:ext uri="{FF2B5EF4-FFF2-40B4-BE49-F238E27FC236}">
                <a16:creationId xmlns:a16="http://schemas.microsoft.com/office/drawing/2014/main" id="{3F15B866-1371-2741-BF20-5D767B60EA2E}"/>
              </a:ext>
            </a:extLst>
          </p:cNvPr>
          <p:cNvCxnSpPr>
            <a:cxnSpLocks/>
          </p:cNvCxnSpPr>
          <p:nvPr userDrawn="1"/>
        </p:nvCxnSpPr>
        <p:spPr>
          <a:xfrm>
            <a:off x="304800" y="6172200"/>
            <a:ext cx="115824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Footer Placeholder 2">
            <a:extLst>
              <a:ext uri="{FF2B5EF4-FFF2-40B4-BE49-F238E27FC236}">
                <a16:creationId xmlns:a16="http://schemas.microsoft.com/office/drawing/2014/main" id="{3ABE2E4E-AFE0-2044-B564-D813FF9D8B7D}"/>
              </a:ext>
            </a:extLst>
          </p:cNvPr>
          <p:cNvSpPr txBox="1">
            <a:spLocks/>
          </p:cNvSpPr>
          <p:nvPr userDrawn="1"/>
        </p:nvSpPr>
        <p:spPr>
          <a:xfrm>
            <a:off x="11201400" y="6172200"/>
            <a:ext cx="683846" cy="685799"/>
          </a:xfrm>
          <a:prstGeom prst="rect">
            <a:avLst/>
          </a:prstGeom>
        </p:spPr>
        <p:txBody>
          <a:bodyPr anchor="ctr" anchorCtr="0"/>
          <a:lstStyle>
            <a:defPPr>
              <a:defRPr lang="en-US"/>
            </a:defPPr>
            <a:lvl1pPr marL="0" algn="r" defTabSz="914400" rtl="0" eaLnBrk="1" latinLnBrk="0" hangingPunct="1">
              <a:defRPr kumimoji="0" sz="14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5801B"/>
                </a:solidFill>
              </a:rPr>
              <a:t>|</a:t>
            </a:r>
            <a:r>
              <a:rPr lang="en-US" dirty="0"/>
              <a:t> </a:t>
            </a:r>
            <a:fld id="{4C209C16-2AED-4525-B2C3-BDB44734281B}" type="slidenum">
              <a:rPr lang="en-US" smtClean="0"/>
              <a:pPr/>
              <a:t>‹#›</a:t>
            </a:fld>
            <a:r>
              <a:rPr lang="en-US" dirty="0">
                <a:solidFill>
                  <a:srgbClr val="F5801B"/>
                </a:solidFill>
              </a:rPr>
              <a:t> |</a:t>
            </a:r>
          </a:p>
        </p:txBody>
      </p:sp>
      <p:pic>
        <p:nvPicPr>
          <p:cNvPr id="19" name="Picture 18" descr="A picture containing drawing&#10;&#10;Description automatically generated">
            <a:extLst>
              <a:ext uri="{FF2B5EF4-FFF2-40B4-BE49-F238E27FC236}">
                <a16:creationId xmlns:a16="http://schemas.microsoft.com/office/drawing/2014/main" id="{0D2C91B0-4ADB-E446-B5EF-516A7610F8C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28201" y="434103"/>
            <a:ext cx="2158999" cy="251697"/>
          </a:xfrm>
          <a:prstGeom prst="rect">
            <a:avLst/>
          </a:prstGeom>
        </p:spPr>
      </p:pic>
      <p:sp>
        <p:nvSpPr>
          <p:cNvPr id="20" name="Title 1">
            <a:extLst>
              <a:ext uri="{FF2B5EF4-FFF2-40B4-BE49-F238E27FC236}">
                <a16:creationId xmlns:a16="http://schemas.microsoft.com/office/drawing/2014/main" id="{F2AD5133-8803-A84C-A493-462FBFE4C84E}"/>
              </a:ext>
            </a:extLst>
          </p:cNvPr>
          <p:cNvSpPr>
            <a:spLocks noGrp="1"/>
          </p:cNvSpPr>
          <p:nvPr>
            <p:ph type="title" hasCustomPrompt="1"/>
          </p:nvPr>
        </p:nvSpPr>
        <p:spPr>
          <a:xfrm>
            <a:off x="284480" y="304800"/>
            <a:ext cx="9240520" cy="533399"/>
          </a:xfrm>
        </p:spPr>
        <p:txBody>
          <a:bodyPr lIns="0" anchor="t"/>
          <a:lstStyle>
            <a:lvl1pPr>
              <a:defRPr sz="2400">
                <a:solidFill>
                  <a:schemeClr val="accent1">
                    <a:lumMod val="50000"/>
                  </a:schemeClr>
                </a:solidFill>
              </a:defRPr>
            </a:lvl1pPr>
          </a:lstStyle>
          <a:p>
            <a:r>
              <a:rPr kumimoji="0" lang="en-US"/>
              <a:t>Title with two content and two subheads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and Two Content with Subhea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4480" y="304800"/>
            <a:ext cx="9240520" cy="533399"/>
          </a:xfrm>
        </p:spPr>
        <p:txBody>
          <a:bodyPr lIns="0" anchor="t"/>
          <a:lstStyle>
            <a:lvl1pPr>
              <a:defRPr sz="2400" b="0">
                <a:solidFill>
                  <a:schemeClr val="accent1">
                    <a:lumMod val="50000"/>
                  </a:schemeClr>
                </a:solidFill>
              </a:defRPr>
            </a:lvl1pPr>
          </a:lstStyle>
          <a:p>
            <a:r>
              <a:rPr kumimoji="0" lang="en-US"/>
              <a:t>Title with two content and subhead</a:t>
            </a:r>
          </a:p>
        </p:txBody>
      </p:sp>
      <p:sp>
        <p:nvSpPr>
          <p:cNvPr id="9" name="Content Placeholder 8"/>
          <p:cNvSpPr>
            <a:spLocks noGrp="1"/>
          </p:cNvSpPr>
          <p:nvPr>
            <p:ph sz="quarter" idx="1" hasCustomPrompt="1"/>
          </p:nvPr>
        </p:nvSpPr>
        <p:spPr>
          <a:xfrm>
            <a:off x="284480" y="2209800"/>
            <a:ext cx="5608320" cy="3657600"/>
          </a:xfrm>
        </p:spPr>
        <p:txBody>
          <a:bodyPr vert="horz">
            <a:noAutofit/>
          </a:bodyPr>
          <a:lstStyle>
            <a:lvl5pPr>
              <a:defRPr>
                <a:latin typeface="+mj-lt"/>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
        <p:nvSpPr>
          <p:cNvPr id="11" name="Content Placeholder 10"/>
          <p:cNvSpPr>
            <a:spLocks noGrp="1"/>
          </p:cNvSpPr>
          <p:nvPr>
            <p:ph sz="quarter" idx="2" hasCustomPrompt="1"/>
          </p:nvPr>
        </p:nvSpPr>
        <p:spPr>
          <a:xfrm>
            <a:off x="6380480" y="1447800"/>
            <a:ext cx="5506720" cy="4419600"/>
          </a:xfrm>
        </p:spPr>
        <p:txBody>
          <a:bodyPr vert="horz">
            <a:noAutofit/>
          </a:bodyPr>
          <a:lstStyle>
            <a:lvl5pPr>
              <a:defRPr>
                <a:latin typeface="+mj-lt"/>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
        <p:nvSpPr>
          <p:cNvPr id="4" name="Content Placeholder 3">
            <a:extLst>
              <a:ext uri="{FF2B5EF4-FFF2-40B4-BE49-F238E27FC236}">
                <a16:creationId xmlns:a16="http://schemas.microsoft.com/office/drawing/2014/main" id="{50634D94-D130-4E19-93FF-7335F4415C8F}"/>
              </a:ext>
            </a:extLst>
          </p:cNvPr>
          <p:cNvSpPr>
            <a:spLocks noGrp="1"/>
          </p:cNvSpPr>
          <p:nvPr>
            <p:ph sz="quarter" idx="12" hasCustomPrompt="1"/>
          </p:nvPr>
        </p:nvSpPr>
        <p:spPr>
          <a:xfrm>
            <a:off x="283634" y="1447800"/>
            <a:ext cx="5609167" cy="609600"/>
          </a:xfrm>
        </p:spPr>
        <p:txBody>
          <a:bodyPr lIns="0"/>
          <a:lstStyle>
            <a:lvl1pPr marL="0" indent="0">
              <a:buNone/>
              <a:defRPr/>
            </a:lvl1pPr>
          </a:lstStyle>
          <a:p>
            <a:pPr lvl="0"/>
            <a:r>
              <a:rPr lang="en-US"/>
              <a:t>Subhead</a:t>
            </a:r>
          </a:p>
        </p:txBody>
      </p:sp>
      <p:sp>
        <p:nvSpPr>
          <p:cNvPr id="18" name="Footer Placeholder 2">
            <a:extLst>
              <a:ext uri="{FF2B5EF4-FFF2-40B4-BE49-F238E27FC236}">
                <a16:creationId xmlns:a16="http://schemas.microsoft.com/office/drawing/2014/main" id="{6600C988-09DA-A24A-9366-3535C5A08FD5}"/>
              </a:ext>
            </a:extLst>
          </p:cNvPr>
          <p:cNvSpPr>
            <a:spLocks noGrp="1"/>
          </p:cNvSpPr>
          <p:nvPr>
            <p:ph type="ftr" sz="quarter" idx="3"/>
          </p:nvPr>
        </p:nvSpPr>
        <p:spPr>
          <a:xfrm>
            <a:off x="6807200" y="6172200"/>
            <a:ext cx="4470400" cy="685799"/>
          </a:xfrm>
          <a:prstGeom prst="rect">
            <a:avLst/>
          </a:prstGeom>
        </p:spPr>
        <p:txBody>
          <a:bodyPr anchor="ctr" anchorCtr="0"/>
          <a:lstStyle>
            <a:lvl1pPr algn="r" eaLnBrk="1" latinLnBrk="0" hangingPunct="1">
              <a:defRPr kumimoji="0" sz="1100">
                <a:solidFill>
                  <a:schemeClr val="tx1">
                    <a:lumMod val="65000"/>
                    <a:lumOff val="35000"/>
                  </a:schemeClr>
                </a:solidFill>
              </a:defRPr>
            </a:lvl1pPr>
          </a:lstStyle>
          <a:p>
            <a:r>
              <a:rPr lang="en-US" dirty="0"/>
              <a:t>DFL Pet Owner Survey</a:t>
            </a:r>
          </a:p>
        </p:txBody>
      </p:sp>
      <p:cxnSp>
        <p:nvCxnSpPr>
          <p:cNvPr id="19" name="Straight Connector 18">
            <a:extLst>
              <a:ext uri="{FF2B5EF4-FFF2-40B4-BE49-F238E27FC236}">
                <a16:creationId xmlns:a16="http://schemas.microsoft.com/office/drawing/2014/main" id="{262B7926-29F4-E445-8167-C0791FEE5EED}"/>
              </a:ext>
            </a:extLst>
          </p:cNvPr>
          <p:cNvCxnSpPr>
            <a:cxnSpLocks/>
          </p:cNvCxnSpPr>
          <p:nvPr userDrawn="1"/>
        </p:nvCxnSpPr>
        <p:spPr>
          <a:xfrm>
            <a:off x="304800" y="6172200"/>
            <a:ext cx="11582400"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Footer Placeholder 2">
            <a:extLst>
              <a:ext uri="{FF2B5EF4-FFF2-40B4-BE49-F238E27FC236}">
                <a16:creationId xmlns:a16="http://schemas.microsoft.com/office/drawing/2014/main" id="{095DD63F-59A0-954A-AD7A-6E68EC6762BC}"/>
              </a:ext>
            </a:extLst>
          </p:cNvPr>
          <p:cNvSpPr txBox="1">
            <a:spLocks/>
          </p:cNvSpPr>
          <p:nvPr userDrawn="1"/>
        </p:nvSpPr>
        <p:spPr>
          <a:xfrm>
            <a:off x="11201400" y="6172200"/>
            <a:ext cx="683846" cy="685799"/>
          </a:xfrm>
          <a:prstGeom prst="rect">
            <a:avLst/>
          </a:prstGeom>
        </p:spPr>
        <p:txBody>
          <a:bodyPr anchor="ctr" anchorCtr="0"/>
          <a:lstStyle>
            <a:defPPr>
              <a:defRPr lang="en-US"/>
            </a:defPPr>
            <a:lvl1pPr marL="0" algn="r" defTabSz="914400" rtl="0" eaLnBrk="1" latinLnBrk="0" hangingPunct="1">
              <a:defRPr kumimoji="0" sz="14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5801B"/>
                </a:solidFill>
              </a:rPr>
              <a:t>|</a:t>
            </a:r>
            <a:r>
              <a:rPr lang="en-US" dirty="0"/>
              <a:t> </a:t>
            </a:r>
            <a:fld id="{4C209C16-2AED-4525-B2C3-BDB44734281B}" type="slidenum">
              <a:rPr lang="en-US" smtClean="0"/>
              <a:pPr/>
              <a:t>‹#›</a:t>
            </a:fld>
            <a:r>
              <a:rPr lang="en-US" dirty="0">
                <a:solidFill>
                  <a:srgbClr val="F5801B"/>
                </a:solidFill>
              </a:rPr>
              <a:t> |</a:t>
            </a:r>
          </a:p>
        </p:txBody>
      </p:sp>
      <p:pic>
        <p:nvPicPr>
          <p:cNvPr id="22" name="Picture 21" descr="A picture containing drawing&#10;&#10;Description automatically generated">
            <a:extLst>
              <a:ext uri="{FF2B5EF4-FFF2-40B4-BE49-F238E27FC236}">
                <a16:creationId xmlns:a16="http://schemas.microsoft.com/office/drawing/2014/main" id="{2249F6B5-4996-AA48-9102-D52DB5D0A2C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28201" y="434103"/>
            <a:ext cx="2158999" cy="251697"/>
          </a:xfrm>
          <a:prstGeom prst="rect">
            <a:avLst/>
          </a:prstGeom>
        </p:spPr>
      </p:pic>
    </p:spTree>
    <p:extLst>
      <p:ext uri="{BB962C8B-B14F-4D97-AF65-F5344CB8AC3E}">
        <p14:creationId xmlns:p14="http://schemas.microsoft.com/office/powerpoint/2010/main" val="1428141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272957" y="274638"/>
            <a:ext cx="9252043" cy="639762"/>
          </a:xfrm>
          <a:prstGeom prst="rect">
            <a:avLst/>
          </a:prstGeom>
        </p:spPr>
        <p:txBody>
          <a:bodyPr bIns="91440" anchor="t" anchorCtr="0">
            <a:noAutofit/>
          </a:bodyPr>
          <a:lstStyle/>
          <a:p>
            <a:r>
              <a:rPr kumimoji="0" lang="en-US"/>
              <a:t>Click to edit Master title style</a:t>
            </a:r>
          </a:p>
        </p:txBody>
      </p:sp>
      <p:sp>
        <p:nvSpPr>
          <p:cNvPr id="13" name="Text Placeholder 12"/>
          <p:cNvSpPr>
            <a:spLocks noGrp="1"/>
          </p:cNvSpPr>
          <p:nvPr>
            <p:ph type="body" idx="1"/>
          </p:nvPr>
        </p:nvSpPr>
        <p:spPr>
          <a:xfrm>
            <a:off x="283639" y="1447800"/>
            <a:ext cx="11603561" cy="4419600"/>
          </a:xfrm>
          <a:prstGeom prst="rect">
            <a:avLst/>
          </a:prstGeom>
        </p:spPr>
        <p:txBody>
          <a:bodyPr>
            <a:no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p:txBody>
      </p:sp>
      <p:pic>
        <p:nvPicPr>
          <p:cNvPr id="9" name="Picture 8" descr="A picture containing drawing&#10;&#10;Description automatically generated">
            <a:extLst>
              <a:ext uri="{FF2B5EF4-FFF2-40B4-BE49-F238E27FC236}">
                <a16:creationId xmlns:a16="http://schemas.microsoft.com/office/drawing/2014/main" id="{3D6098F8-5DAC-A64E-911E-C5B209082BA3}"/>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9728201" y="434103"/>
            <a:ext cx="2158999" cy="251697"/>
          </a:xfrm>
          <a:prstGeom prst="rect">
            <a:avLst/>
          </a:prstGeom>
        </p:spPr>
      </p:pic>
      <p:sp>
        <p:nvSpPr>
          <p:cNvPr id="18" name="Footer Placeholder 2">
            <a:extLst>
              <a:ext uri="{FF2B5EF4-FFF2-40B4-BE49-F238E27FC236}">
                <a16:creationId xmlns:a16="http://schemas.microsoft.com/office/drawing/2014/main" id="{68905FB5-D072-B74B-8E96-448EC79811C1}"/>
              </a:ext>
            </a:extLst>
          </p:cNvPr>
          <p:cNvSpPr>
            <a:spLocks noGrp="1"/>
          </p:cNvSpPr>
          <p:nvPr>
            <p:ph type="ftr" sz="quarter" idx="3"/>
          </p:nvPr>
        </p:nvSpPr>
        <p:spPr>
          <a:xfrm>
            <a:off x="4724400" y="6172200"/>
            <a:ext cx="6629400" cy="685799"/>
          </a:xfrm>
          <a:prstGeom prst="rect">
            <a:avLst/>
          </a:prstGeom>
        </p:spPr>
        <p:txBody>
          <a:bodyPr anchor="ctr" anchorCtr="0"/>
          <a:lstStyle>
            <a:lvl1pPr algn="r" eaLnBrk="1" latinLnBrk="0" hangingPunct="1">
              <a:defRPr kumimoji="0" sz="1100">
                <a:solidFill>
                  <a:schemeClr val="tx1">
                    <a:lumMod val="65000"/>
                    <a:lumOff val="35000"/>
                  </a:schemeClr>
                </a:solidFill>
              </a:defRPr>
            </a:lvl1pPr>
          </a:lstStyle>
          <a:p>
            <a:r>
              <a:rPr lang="en-US" dirty="0"/>
              <a:t>DFL Pet Owner Survey</a:t>
            </a:r>
          </a:p>
        </p:txBody>
      </p:sp>
      <p:cxnSp>
        <p:nvCxnSpPr>
          <p:cNvPr id="19" name="Straight Connector 18">
            <a:extLst>
              <a:ext uri="{FF2B5EF4-FFF2-40B4-BE49-F238E27FC236}">
                <a16:creationId xmlns:a16="http://schemas.microsoft.com/office/drawing/2014/main" id="{33A37A9C-4210-1849-9B9F-DC60BFB491B2}"/>
              </a:ext>
            </a:extLst>
          </p:cNvPr>
          <p:cNvCxnSpPr>
            <a:cxnSpLocks/>
          </p:cNvCxnSpPr>
          <p:nvPr userDrawn="1"/>
        </p:nvCxnSpPr>
        <p:spPr>
          <a:xfrm>
            <a:off x="304800" y="6172200"/>
            <a:ext cx="11582400"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a:extLst>
              <a:ext uri="{FF2B5EF4-FFF2-40B4-BE49-F238E27FC236}">
                <a16:creationId xmlns:a16="http://schemas.microsoft.com/office/drawing/2014/main" id="{82663E7F-EE4C-7746-A6E8-56FBB41657BC}"/>
              </a:ext>
            </a:extLst>
          </p:cNvPr>
          <p:cNvSpPr txBox="1">
            <a:spLocks/>
          </p:cNvSpPr>
          <p:nvPr userDrawn="1"/>
        </p:nvSpPr>
        <p:spPr>
          <a:xfrm>
            <a:off x="11201400" y="6172200"/>
            <a:ext cx="683846" cy="685799"/>
          </a:xfrm>
          <a:prstGeom prst="rect">
            <a:avLst/>
          </a:prstGeom>
        </p:spPr>
        <p:txBody>
          <a:bodyPr anchor="ctr" anchorCtr="0"/>
          <a:lstStyle>
            <a:defPPr>
              <a:defRPr lang="en-US"/>
            </a:defPPr>
            <a:lvl1pPr marL="0" algn="r" defTabSz="914400" rtl="0" eaLnBrk="1" latinLnBrk="0" hangingPunct="1">
              <a:defRPr kumimoji="0" sz="14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5801B"/>
                </a:solidFill>
              </a:rPr>
              <a:t>|</a:t>
            </a:r>
            <a:r>
              <a:rPr lang="en-US" dirty="0"/>
              <a:t> </a:t>
            </a:r>
            <a:fld id="{4C209C16-2AED-4525-B2C3-BDB44734281B}" type="slidenum">
              <a:rPr lang="en-US" smtClean="0"/>
              <a:pPr/>
              <a:t>‹#›</a:t>
            </a:fld>
            <a:r>
              <a:rPr lang="en-US" dirty="0">
                <a:solidFill>
                  <a:srgbClr val="F5801B"/>
                </a:solidFill>
              </a:rPr>
              <a:t> |</a:t>
            </a:r>
          </a:p>
        </p:txBody>
      </p:sp>
    </p:spTree>
  </p:cSld>
  <p:clrMap bg1="lt1" tx1="dk1" bg2="lt2" tx2="dk2" accent1="accent1" accent2="accent2" accent3="accent3" accent4="accent4" accent5="accent5" accent6="accent6" hlink="hlink" folHlink="folHlink"/>
  <p:sldLayoutIdLst>
    <p:sldLayoutId id="2147483785" r:id="rId1"/>
    <p:sldLayoutId id="2147483745" r:id="rId2"/>
    <p:sldLayoutId id="2147483783" r:id="rId3"/>
    <p:sldLayoutId id="2147483784" r:id="rId4"/>
    <p:sldLayoutId id="2147483781" r:id="rId5"/>
    <p:sldLayoutId id="2147483767" r:id="rId6"/>
    <p:sldLayoutId id="2147483748" r:id="rId7"/>
    <p:sldLayoutId id="2147483749" r:id="rId8"/>
    <p:sldLayoutId id="2147483774" r:id="rId9"/>
    <p:sldLayoutId id="2147483772" r:id="rId10"/>
    <p:sldLayoutId id="2147483775" r:id="rId11"/>
    <p:sldLayoutId id="2147483778" r:id="rId12"/>
    <p:sldLayoutId id="2147483776" r:id="rId13"/>
    <p:sldLayoutId id="2147483746" r:id="rId14"/>
    <p:sldLayoutId id="2147483750" r:id="rId15"/>
    <p:sldLayoutId id="2147483773" r:id="rId16"/>
    <p:sldLayoutId id="2147483751" r:id="rId17"/>
    <p:sldLayoutId id="2147483770" r:id="rId18"/>
  </p:sldLayoutIdLst>
  <p:hf sldNum="0" hdr="0" dt="0"/>
  <p:txStyles>
    <p:titleStyle>
      <a:lvl1pPr algn="l" rtl="0" eaLnBrk="1" latinLnBrk="0" hangingPunct="1">
        <a:spcBef>
          <a:spcPct val="0"/>
        </a:spcBef>
        <a:buNone/>
        <a:defRPr kumimoji="0" sz="2800" kern="1200">
          <a:solidFill>
            <a:schemeClr val="tx1">
              <a:lumMod val="65000"/>
              <a:lumOff val="35000"/>
            </a:schemeClr>
          </a:solidFill>
          <a:latin typeface="Segoe UI" panose="020B0502040204020203" pitchFamily="34" charset="0"/>
          <a:ea typeface="+mj-ea"/>
          <a:cs typeface="Segoe UI" panose="020B0502040204020203" pitchFamily="34" charset="0"/>
        </a:defRPr>
      </a:lvl1pPr>
    </p:titleStyle>
    <p:bodyStyle>
      <a:lvl1pPr marL="274320" indent="-274320" algn="l" rtl="0" eaLnBrk="1" latinLnBrk="0" hangingPunct="1">
        <a:spcBef>
          <a:spcPts val="580"/>
        </a:spcBef>
        <a:buClr>
          <a:schemeClr val="accent1"/>
        </a:buClr>
        <a:buSzPct val="85000"/>
        <a:buFont typeface="Segoe UI Semilight" panose="020B0402040204020203" pitchFamily="34" charset="0"/>
        <a:buChar char="&gt;"/>
        <a:defRPr kumimoji="0" sz="16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1pPr>
      <a:lvl2pPr marL="548640" indent="-228600" algn="l" rtl="0" eaLnBrk="1" latinLnBrk="0" hangingPunct="1">
        <a:spcBef>
          <a:spcPts val="370"/>
        </a:spcBef>
        <a:buClr>
          <a:schemeClr val="accent1"/>
        </a:buClr>
        <a:buSzPct val="85000"/>
        <a:buFont typeface="Arial" panose="020B0604020202020204" pitchFamily="34" charset="0"/>
        <a:buChar char="-"/>
        <a:defRPr kumimoji="0" sz="14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2pPr>
      <a:lvl3pPr marL="822960" indent="-228600" algn="l" rtl="0" eaLnBrk="1" latinLnBrk="0" hangingPunct="1">
        <a:spcBef>
          <a:spcPts val="370"/>
        </a:spcBef>
        <a:buClr>
          <a:schemeClr val="accent1"/>
        </a:buClr>
        <a:buSzPct val="85000"/>
        <a:buFont typeface="Wingdings 2"/>
        <a:buChar char=""/>
        <a:defRPr kumimoji="0" sz="12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3pPr>
      <a:lvl4pPr marL="1097280" indent="-228600" algn="l" rtl="0" eaLnBrk="1" latinLnBrk="0" hangingPunct="1">
        <a:spcBef>
          <a:spcPts val="370"/>
        </a:spcBef>
        <a:buClr>
          <a:schemeClr val="accent1"/>
        </a:buClr>
        <a:buSzPct val="80000"/>
        <a:buFont typeface="Courier New" pitchFamily="49" charset="0"/>
        <a:buChar char="o"/>
        <a:defRPr kumimoji="0" sz="11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4pPr>
      <a:lvl5pPr marL="1371600" indent="-228600" algn="l"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8.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7.svg"/><Relationship Id="rId5" Type="http://schemas.openxmlformats.org/officeDocument/2006/relationships/image" Target="../media/image11.sv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svg"/></Relationships>
</file>

<file path=ppt/slides/_rels/slide4.xml.rels><?xml version="1.0" encoding="UTF-8" standalone="yes"?>
<Relationships xmlns="http://schemas.openxmlformats.org/package/2006/relationships"><Relationship Id="rId3" Type="http://schemas.openxmlformats.org/officeDocument/2006/relationships/image" Target="../media/image19.svg"/><Relationship Id="rId7" Type="http://schemas.openxmlformats.org/officeDocument/2006/relationships/image" Target="../media/image23.svg"/><Relationship Id="rId2" Type="http://schemas.openxmlformats.org/officeDocument/2006/relationships/image" Target="../media/image18.png"/><Relationship Id="rId1" Type="http://schemas.openxmlformats.org/officeDocument/2006/relationships/slideLayout" Target="../slideLayouts/slideLayout8.xml"/><Relationship Id="rId6" Type="http://schemas.openxmlformats.org/officeDocument/2006/relationships/image" Target="../media/image22.png"/><Relationship Id="rId5" Type="http://schemas.openxmlformats.org/officeDocument/2006/relationships/image" Target="../media/image21.svg"/><Relationship Id="rId4" Type="http://schemas.openxmlformats.org/officeDocument/2006/relationships/image" Target="../media/image20.png"/></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5" Type="http://schemas.openxmlformats.org/officeDocument/2006/relationships/chart" Target="../charts/chart4.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 Id="rId5" Type="http://schemas.openxmlformats.org/officeDocument/2006/relationships/chart" Target="../charts/chart8.xml"/><Relationship Id="rId4" Type="http://schemas.openxmlformats.org/officeDocument/2006/relationships/chart" Target="../charts/chart7.xml"/></Relationships>
</file>

<file path=ppt/slides/_rels/slide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3.svg"/><Relationship Id="rId7" Type="http://schemas.openxmlformats.org/officeDocument/2006/relationships/image" Target="../media/image27.svg"/><Relationship Id="rId2" Type="http://schemas.openxmlformats.org/officeDocument/2006/relationships/image" Target="../media/image22.png"/><Relationship Id="rId1" Type="http://schemas.openxmlformats.org/officeDocument/2006/relationships/slideLayout" Target="../slideLayouts/slideLayout8.xml"/><Relationship Id="rId6" Type="http://schemas.openxmlformats.org/officeDocument/2006/relationships/image" Target="../media/image26.png"/><Relationship Id="rId5" Type="http://schemas.openxmlformats.org/officeDocument/2006/relationships/image" Target="../media/image25.svg"/><Relationship Id="rId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CE8B99E-8F2B-47E0-8C63-8B3AFD880388}"/>
              </a:ext>
            </a:extLst>
          </p:cNvPr>
          <p:cNvSpPr>
            <a:spLocks noGrp="1"/>
          </p:cNvSpPr>
          <p:nvPr>
            <p:ph type="title" idx="4294967295"/>
          </p:nvPr>
        </p:nvSpPr>
        <p:spPr>
          <a:xfrm>
            <a:off x="1371600" y="2743200"/>
            <a:ext cx="8077200" cy="533400"/>
          </a:xfrm>
          <a:prstGeom prst="rect">
            <a:avLst/>
          </a:prstGeom>
          <a:noFill/>
          <a:ln>
            <a:noFill/>
            <a:prstDash/>
          </a:ln>
          <a:effectLst/>
        </p:spPr>
        <p:txBody>
          <a:bodyPr rot="0" spcFirstLastPara="0" vertOverflow="overflow" horzOverflow="overflow" vert="horz" wrap="square" lIns="0" tIns="0" rIns="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580"/>
              </a:spcBef>
              <a:spcAft>
                <a:spcPts val="0"/>
              </a:spcAft>
              <a:buClr>
                <a:schemeClr val="accent1"/>
              </a:buClr>
              <a:buSzPct val="85000"/>
              <a:buFont typeface="Segoe UI Semilight" panose="020B0402040204020203" pitchFamily="34" charset="0"/>
              <a:buNone/>
              <a:tabLst/>
              <a:defRPr/>
            </a:pPr>
            <a:r>
              <a:rPr kumimoji="0" lang="en-US" sz="2800" b="1" i="0" u="none" strike="noStrike" kern="1200" cap="none" spc="300" normalizeH="0" baseline="0" noProof="0" dirty="0">
                <a:ln>
                  <a:noFill/>
                </a:ln>
                <a:solidFill>
                  <a:schemeClr val="accent1">
                    <a:lumMod val="50000"/>
                  </a:schemeClr>
                </a:solidFill>
                <a:effectLst/>
                <a:uLnTx/>
                <a:uFillTx/>
                <a:latin typeface="+mj-lt"/>
                <a:ea typeface="+mn-ea"/>
                <a:cs typeface="+mn-cs"/>
              </a:rPr>
              <a:t>SURVEY OF COLORADO PET OWNERS</a:t>
            </a:r>
          </a:p>
        </p:txBody>
      </p:sp>
      <p:sp>
        <p:nvSpPr>
          <p:cNvPr id="3" name="Text Placeholder 2">
            <a:extLst>
              <a:ext uri="{FF2B5EF4-FFF2-40B4-BE49-F238E27FC236}">
                <a16:creationId xmlns:a16="http://schemas.microsoft.com/office/drawing/2014/main" id="{1641843C-FCCC-4488-A67F-BE69A8E4BE28}"/>
              </a:ext>
            </a:extLst>
          </p:cNvPr>
          <p:cNvSpPr>
            <a:spLocks noGrp="1"/>
          </p:cNvSpPr>
          <p:nvPr>
            <p:ph type="body" sz="quarter" idx="11"/>
          </p:nvPr>
        </p:nvSpPr>
        <p:spPr/>
        <p:txBody>
          <a:bodyPr/>
          <a:lstStyle/>
          <a:p>
            <a:r>
              <a:rPr lang="en-US" dirty="0"/>
              <a:t>KEY FINDINGS (January 20, 2023 Meeting)</a:t>
            </a:r>
          </a:p>
        </p:txBody>
      </p:sp>
      <p:pic>
        <p:nvPicPr>
          <p:cNvPr id="5" name="Picture 4" descr="Logo&#10;&#10;Description automatically generated">
            <a:extLst>
              <a:ext uri="{FF2B5EF4-FFF2-40B4-BE49-F238E27FC236}">
                <a16:creationId xmlns:a16="http://schemas.microsoft.com/office/drawing/2014/main" id="{6183EDD8-9A40-63CF-8B79-103E4F9FC9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9600" y="4191000"/>
            <a:ext cx="2895600" cy="1581150"/>
          </a:xfrm>
          <a:prstGeom prst="rect">
            <a:avLst/>
          </a:prstGeom>
        </p:spPr>
      </p:pic>
    </p:spTree>
    <p:extLst>
      <p:ext uri="{BB962C8B-B14F-4D97-AF65-F5344CB8AC3E}">
        <p14:creationId xmlns:p14="http://schemas.microsoft.com/office/powerpoint/2010/main" val="1009570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17B0B-13FC-3603-BE8F-43EE8DA1206A}"/>
              </a:ext>
            </a:extLst>
          </p:cNvPr>
          <p:cNvSpPr>
            <a:spLocks noGrp="1"/>
          </p:cNvSpPr>
          <p:nvPr>
            <p:ph type="title"/>
          </p:nvPr>
        </p:nvSpPr>
        <p:spPr/>
        <p:txBody>
          <a:bodyPr/>
          <a:lstStyle/>
          <a:p>
            <a:r>
              <a:rPr lang="en-US" dirty="0"/>
              <a:t>While few pet owners have experience with telehealth veterinary care, half said they would be comfortable using it if it were allowed by state law</a:t>
            </a:r>
          </a:p>
        </p:txBody>
      </p:sp>
      <p:sp>
        <p:nvSpPr>
          <p:cNvPr id="4" name="Footer Placeholder 3">
            <a:extLst>
              <a:ext uri="{FF2B5EF4-FFF2-40B4-BE49-F238E27FC236}">
                <a16:creationId xmlns:a16="http://schemas.microsoft.com/office/drawing/2014/main" id="{AB35BB39-C0F2-1346-C5E3-C58A9889EAFB}"/>
              </a:ext>
            </a:extLst>
          </p:cNvPr>
          <p:cNvSpPr>
            <a:spLocks noGrp="1"/>
          </p:cNvSpPr>
          <p:nvPr>
            <p:ph type="ftr" sz="quarter" idx="3"/>
          </p:nvPr>
        </p:nvSpPr>
        <p:spPr/>
        <p:txBody>
          <a:bodyPr/>
          <a:lstStyle/>
          <a:p>
            <a:r>
              <a:rPr lang="en-US" dirty="0"/>
              <a:t>DFL Pet Owner Survey</a:t>
            </a:r>
          </a:p>
        </p:txBody>
      </p:sp>
      <p:sp>
        <p:nvSpPr>
          <p:cNvPr id="10" name="Content Placeholder 9">
            <a:extLst>
              <a:ext uri="{FF2B5EF4-FFF2-40B4-BE49-F238E27FC236}">
                <a16:creationId xmlns:a16="http://schemas.microsoft.com/office/drawing/2014/main" id="{FAB78848-EC66-9202-C288-3A1C1B894F39}"/>
              </a:ext>
            </a:extLst>
          </p:cNvPr>
          <p:cNvSpPr>
            <a:spLocks noGrp="1"/>
          </p:cNvSpPr>
          <p:nvPr>
            <p:ph sz="quarter" idx="2"/>
          </p:nvPr>
        </p:nvSpPr>
        <p:spPr>
          <a:xfrm>
            <a:off x="6380480" y="2390274"/>
            <a:ext cx="5506720" cy="3477125"/>
          </a:xfrm>
        </p:spPr>
        <p:txBody>
          <a:bodyPr/>
          <a:lstStyle/>
          <a:p>
            <a:r>
              <a:rPr lang="en-US" dirty="0"/>
              <a:t>6% of Colorado pet owners said they had ever received veterinary care through telehealth.</a:t>
            </a:r>
          </a:p>
          <a:p>
            <a:r>
              <a:rPr lang="en-US" dirty="0"/>
              <a:t>Half of the state’s pet owners (50%) said they would be comfortable using veterinary telehealth if it was allowed under state law.</a:t>
            </a:r>
          </a:p>
          <a:p>
            <a:r>
              <a:rPr lang="en-US" dirty="0"/>
              <a:t>Pet owners under the age of 55 were more likely to say they would feel comfortable using veterinary telehealth in this scenario (58%) than those 55 and older (35%). </a:t>
            </a:r>
            <a:r>
              <a:rPr lang="en-US" i="1" dirty="0"/>
              <a:t>Not shown.</a:t>
            </a:r>
            <a:endParaRPr lang="en-US" dirty="0"/>
          </a:p>
        </p:txBody>
      </p:sp>
      <p:graphicFrame>
        <p:nvGraphicFramePr>
          <p:cNvPr id="11" name="Content Placeholder 6">
            <a:extLst>
              <a:ext uri="{FF2B5EF4-FFF2-40B4-BE49-F238E27FC236}">
                <a16:creationId xmlns:a16="http://schemas.microsoft.com/office/drawing/2014/main" id="{89F880C9-01E4-22AB-A63E-B707C1370F8E}"/>
              </a:ext>
            </a:extLst>
          </p:cNvPr>
          <p:cNvGraphicFramePr>
            <a:graphicFrameLocks noGrp="1"/>
          </p:cNvGraphicFramePr>
          <p:nvPr>
            <p:ph sz="quarter" idx="1"/>
            <p:extLst>
              <p:ext uri="{D42A27DB-BD31-4B8C-83A1-F6EECF244321}">
                <p14:modId xmlns:p14="http://schemas.microsoft.com/office/powerpoint/2010/main" val="3934401234"/>
              </p:ext>
            </p:extLst>
          </p:nvPr>
        </p:nvGraphicFramePr>
        <p:xfrm>
          <a:off x="126460" y="1524000"/>
          <a:ext cx="6361889"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
            <a:extLst>
              <a:ext uri="{FF2B5EF4-FFF2-40B4-BE49-F238E27FC236}">
                <a16:creationId xmlns:a16="http://schemas.microsoft.com/office/drawing/2014/main" id="{6F2F27E8-BD1E-1D29-F498-FB6E64127560}"/>
              </a:ext>
            </a:extLst>
          </p:cNvPr>
          <p:cNvSpPr txBox="1"/>
          <p:nvPr/>
        </p:nvSpPr>
        <p:spPr>
          <a:xfrm>
            <a:off x="4677571" y="2933700"/>
            <a:ext cx="1313469" cy="914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a:solidFill>
                  <a:schemeClr val="accent5"/>
                </a:solidFill>
              </a:rPr>
              <a:t>50%</a:t>
            </a:r>
          </a:p>
          <a:p>
            <a:pPr algn="ctr"/>
            <a:r>
              <a:rPr lang="en-US" sz="1100" dirty="0"/>
              <a:t>“Very” or “Somewhat” Comfortable</a:t>
            </a:r>
          </a:p>
        </p:txBody>
      </p:sp>
    </p:spTree>
    <p:extLst>
      <p:ext uri="{BB962C8B-B14F-4D97-AF65-F5344CB8AC3E}">
        <p14:creationId xmlns:p14="http://schemas.microsoft.com/office/powerpoint/2010/main" val="2820935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17B0B-13FC-3603-BE8F-43EE8DA1206A}"/>
              </a:ext>
            </a:extLst>
          </p:cNvPr>
          <p:cNvSpPr>
            <a:spLocks noGrp="1"/>
          </p:cNvSpPr>
          <p:nvPr>
            <p:ph type="title"/>
          </p:nvPr>
        </p:nvSpPr>
        <p:spPr/>
        <p:txBody>
          <a:bodyPr/>
          <a:lstStyle/>
          <a:p>
            <a:r>
              <a:rPr lang="en-US" dirty="0"/>
              <a:t>Two of three Colorado pet owners supported the idea of a new licensed, mid-level professional</a:t>
            </a:r>
          </a:p>
        </p:txBody>
      </p:sp>
      <p:sp>
        <p:nvSpPr>
          <p:cNvPr id="5" name="Content Placeholder 4">
            <a:extLst>
              <a:ext uri="{FF2B5EF4-FFF2-40B4-BE49-F238E27FC236}">
                <a16:creationId xmlns:a16="http://schemas.microsoft.com/office/drawing/2014/main" id="{F8D453C5-90E8-0160-FB07-C5C4E6F91179}"/>
              </a:ext>
            </a:extLst>
          </p:cNvPr>
          <p:cNvSpPr>
            <a:spLocks noGrp="1"/>
          </p:cNvSpPr>
          <p:nvPr>
            <p:ph sz="quarter" idx="2"/>
          </p:nvPr>
        </p:nvSpPr>
        <p:spPr>
          <a:xfrm>
            <a:off x="6380480" y="1994170"/>
            <a:ext cx="5506720" cy="3873230"/>
          </a:xfrm>
        </p:spPr>
        <p:txBody>
          <a:bodyPr/>
          <a:lstStyle/>
          <a:p>
            <a:pPr marL="0" indent="0">
              <a:buNone/>
            </a:pPr>
            <a:r>
              <a:rPr lang="en-US" i="1" dirty="0"/>
              <a:t>Pet owners were first asked would they oppose or support Colorado creating a new licensed, mid-level professional who would work under the supervision of a veterinarian without any additional background or context for this new position.</a:t>
            </a:r>
          </a:p>
          <a:p>
            <a:pPr marL="0" indent="0">
              <a:buNone/>
            </a:pPr>
            <a:endParaRPr lang="en-US" i="1" dirty="0"/>
          </a:p>
          <a:p>
            <a:r>
              <a:rPr lang="en-US" dirty="0"/>
              <a:t>Two thirds of pet owners (67%) said they would support the creation of this new position and only 5% said they would oppose its creation. </a:t>
            </a:r>
          </a:p>
          <a:p>
            <a:r>
              <a:rPr lang="en-US" dirty="0"/>
              <a:t>About one quarter of pet owners (23%) said they neither opposed or supported the creation of this position and an additional 5% said they did not know.</a:t>
            </a:r>
          </a:p>
        </p:txBody>
      </p:sp>
      <p:sp>
        <p:nvSpPr>
          <p:cNvPr id="4" name="Footer Placeholder 3">
            <a:extLst>
              <a:ext uri="{FF2B5EF4-FFF2-40B4-BE49-F238E27FC236}">
                <a16:creationId xmlns:a16="http://schemas.microsoft.com/office/drawing/2014/main" id="{AB35BB39-C0F2-1346-C5E3-C58A9889EAFB}"/>
              </a:ext>
            </a:extLst>
          </p:cNvPr>
          <p:cNvSpPr>
            <a:spLocks noGrp="1"/>
          </p:cNvSpPr>
          <p:nvPr>
            <p:ph type="ftr" sz="quarter" idx="3"/>
          </p:nvPr>
        </p:nvSpPr>
        <p:spPr/>
        <p:txBody>
          <a:bodyPr/>
          <a:lstStyle/>
          <a:p>
            <a:r>
              <a:rPr lang="en-US" dirty="0"/>
              <a:t>DFL Pet Owner Survey</a:t>
            </a:r>
          </a:p>
        </p:txBody>
      </p:sp>
      <p:graphicFrame>
        <p:nvGraphicFramePr>
          <p:cNvPr id="7" name="Content Placeholder 6">
            <a:extLst>
              <a:ext uri="{FF2B5EF4-FFF2-40B4-BE49-F238E27FC236}">
                <a16:creationId xmlns:a16="http://schemas.microsoft.com/office/drawing/2014/main" id="{423AC11D-00C1-497F-B9FE-0EE639912106}"/>
              </a:ext>
            </a:extLst>
          </p:cNvPr>
          <p:cNvGraphicFramePr>
            <a:graphicFrameLocks noGrp="1"/>
          </p:cNvGraphicFramePr>
          <p:nvPr>
            <p:ph sz="quarter" idx="1"/>
            <p:extLst>
              <p:ext uri="{D42A27DB-BD31-4B8C-83A1-F6EECF244321}">
                <p14:modId xmlns:p14="http://schemas.microsoft.com/office/powerpoint/2010/main" val="2102298808"/>
              </p:ext>
            </p:extLst>
          </p:nvPr>
        </p:nvGraphicFramePr>
        <p:xfrm>
          <a:off x="284163" y="1447800"/>
          <a:ext cx="5608637"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1">
            <a:extLst>
              <a:ext uri="{FF2B5EF4-FFF2-40B4-BE49-F238E27FC236}">
                <a16:creationId xmlns:a16="http://schemas.microsoft.com/office/drawing/2014/main" id="{0651C604-B9C5-185F-CF49-73E30BE82D70}"/>
              </a:ext>
            </a:extLst>
          </p:cNvPr>
          <p:cNvSpPr txBox="1"/>
          <p:nvPr/>
        </p:nvSpPr>
        <p:spPr>
          <a:xfrm>
            <a:off x="4474589" y="3077065"/>
            <a:ext cx="1313469" cy="914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a:solidFill>
                  <a:schemeClr val="accent6"/>
                </a:solidFill>
              </a:rPr>
              <a:t>67%</a:t>
            </a:r>
          </a:p>
          <a:p>
            <a:pPr algn="ctr"/>
            <a:r>
              <a:rPr lang="en-US" sz="1100" dirty="0"/>
              <a:t>“Strongly” or “Somewhat” Support new position</a:t>
            </a:r>
          </a:p>
        </p:txBody>
      </p:sp>
      <p:sp>
        <p:nvSpPr>
          <p:cNvPr id="8" name="Right Brace 7">
            <a:extLst>
              <a:ext uri="{FF2B5EF4-FFF2-40B4-BE49-F238E27FC236}">
                <a16:creationId xmlns:a16="http://schemas.microsoft.com/office/drawing/2014/main" id="{82BB234A-4839-6E6A-8509-6A6522B8A81B}"/>
              </a:ext>
            </a:extLst>
          </p:cNvPr>
          <p:cNvSpPr/>
          <p:nvPr/>
        </p:nvSpPr>
        <p:spPr>
          <a:xfrm>
            <a:off x="4375608" y="2410905"/>
            <a:ext cx="98982" cy="2217656"/>
          </a:xfrm>
          <a:prstGeom prst="rightBrace">
            <a:avLst/>
          </a:prstGeom>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dirty="0"/>
          </a:p>
        </p:txBody>
      </p:sp>
      <p:sp>
        <p:nvSpPr>
          <p:cNvPr id="9" name="TextBox 1">
            <a:extLst>
              <a:ext uri="{FF2B5EF4-FFF2-40B4-BE49-F238E27FC236}">
                <a16:creationId xmlns:a16="http://schemas.microsoft.com/office/drawing/2014/main" id="{6046869D-8DB1-5102-8DDC-7B4AED9395B7}"/>
              </a:ext>
            </a:extLst>
          </p:cNvPr>
          <p:cNvSpPr txBox="1"/>
          <p:nvPr/>
        </p:nvSpPr>
        <p:spPr>
          <a:xfrm>
            <a:off x="4474589" y="5106581"/>
            <a:ext cx="1313469" cy="914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a:solidFill>
                  <a:schemeClr val="accent3"/>
                </a:solidFill>
              </a:rPr>
              <a:t>4%</a:t>
            </a:r>
          </a:p>
          <a:p>
            <a:pPr algn="ctr"/>
            <a:r>
              <a:rPr lang="en-US" sz="1100" dirty="0"/>
              <a:t>“Strongly” or “Somewhat” Oppose</a:t>
            </a:r>
          </a:p>
        </p:txBody>
      </p:sp>
      <p:sp>
        <p:nvSpPr>
          <p:cNvPr id="10" name="Arrow: Right 9">
            <a:extLst>
              <a:ext uri="{FF2B5EF4-FFF2-40B4-BE49-F238E27FC236}">
                <a16:creationId xmlns:a16="http://schemas.microsoft.com/office/drawing/2014/main" id="{B3CC54BF-9A7D-6FFA-3977-882920F97BFE}"/>
              </a:ext>
            </a:extLst>
          </p:cNvPr>
          <p:cNvSpPr/>
          <p:nvPr/>
        </p:nvSpPr>
        <p:spPr>
          <a:xfrm rot="10800000">
            <a:off x="4328473" y="5395514"/>
            <a:ext cx="292231" cy="168267"/>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583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17B0B-13FC-3603-BE8F-43EE8DA1206A}"/>
              </a:ext>
            </a:extLst>
          </p:cNvPr>
          <p:cNvSpPr>
            <a:spLocks noGrp="1"/>
          </p:cNvSpPr>
          <p:nvPr>
            <p:ph type="title"/>
          </p:nvPr>
        </p:nvSpPr>
        <p:spPr/>
        <p:txBody>
          <a:bodyPr/>
          <a:lstStyle/>
          <a:p>
            <a:r>
              <a:rPr lang="en-US" dirty="0"/>
              <a:t>Four out of five pet owners said they would be comfortable having their pet seen by a licensed VPA</a:t>
            </a:r>
          </a:p>
        </p:txBody>
      </p:sp>
      <p:sp>
        <p:nvSpPr>
          <p:cNvPr id="5" name="Content Placeholder 4">
            <a:extLst>
              <a:ext uri="{FF2B5EF4-FFF2-40B4-BE49-F238E27FC236}">
                <a16:creationId xmlns:a16="http://schemas.microsoft.com/office/drawing/2014/main" id="{B23B0C08-2C7F-B2A7-0EEB-110BC0628DCE}"/>
              </a:ext>
            </a:extLst>
          </p:cNvPr>
          <p:cNvSpPr>
            <a:spLocks noGrp="1"/>
          </p:cNvSpPr>
          <p:nvPr>
            <p:ph sz="quarter" idx="2"/>
          </p:nvPr>
        </p:nvSpPr>
        <p:spPr>
          <a:xfrm>
            <a:off x="6401117" y="4204356"/>
            <a:ext cx="5506720" cy="1941922"/>
          </a:xfrm>
        </p:spPr>
        <p:txBody>
          <a:bodyPr/>
          <a:lstStyle/>
          <a:p>
            <a:r>
              <a:rPr lang="en-US" dirty="0"/>
              <a:t>Four out of five (80%) said they would be comfortable and just 7% said they would be uncomfortable having their pet seen by a VPA.</a:t>
            </a:r>
          </a:p>
          <a:p>
            <a:r>
              <a:rPr lang="en-US" dirty="0"/>
              <a:t>Most Colorado pet owners had seen a PA for their own care in the past (72%), and these individuals were more likely to be very comfortable (87%) with their pet seeing a VPA than others (73%). </a:t>
            </a:r>
            <a:r>
              <a:rPr lang="en-US" i="1" dirty="0"/>
              <a:t>Not shown.</a:t>
            </a:r>
            <a:endParaRPr lang="en-US" dirty="0"/>
          </a:p>
          <a:p>
            <a:pPr marL="0" indent="0">
              <a:buNone/>
            </a:pPr>
            <a:endParaRPr lang="en-US" dirty="0"/>
          </a:p>
        </p:txBody>
      </p:sp>
      <p:sp>
        <p:nvSpPr>
          <p:cNvPr id="4" name="Footer Placeholder 3">
            <a:extLst>
              <a:ext uri="{FF2B5EF4-FFF2-40B4-BE49-F238E27FC236}">
                <a16:creationId xmlns:a16="http://schemas.microsoft.com/office/drawing/2014/main" id="{AB35BB39-C0F2-1346-C5E3-C58A9889EAFB}"/>
              </a:ext>
            </a:extLst>
          </p:cNvPr>
          <p:cNvSpPr>
            <a:spLocks noGrp="1"/>
          </p:cNvSpPr>
          <p:nvPr>
            <p:ph type="ftr" sz="quarter" idx="3"/>
          </p:nvPr>
        </p:nvSpPr>
        <p:spPr/>
        <p:txBody>
          <a:bodyPr/>
          <a:lstStyle/>
          <a:p>
            <a:r>
              <a:rPr lang="en-US" dirty="0"/>
              <a:t>DFL Pet Owner Survey</a:t>
            </a:r>
          </a:p>
        </p:txBody>
      </p:sp>
      <p:graphicFrame>
        <p:nvGraphicFramePr>
          <p:cNvPr id="7" name="Content Placeholder 6">
            <a:extLst>
              <a:ext uri="{FF2B5EF4-FFF2-40B4-BE49-F238E27FC236}">
                <a16:creationId xmlns:a16="http://schemas.microsoft.com/office/drawing/2014/main" id="{1DA642DC-B9D3-459B-B56C-A04B453DD260}"/>
              </a:ext>
            </a:extLst>
          </p:cNvPr>
          <p:cNvGraphicFramePr>
            <a:graphicFrameLocks noGrp="1"/>
          </p:cNvGraphicFramePr>
          <p:nvPr>
            <p:ph sz="quarter" idx="1"/>
            <p:extLst>
              <p:ext uri="{D42A27DB-BD31-4B8C-83A1-F6EECF244321}">
                <p14:modId xmlns:p14="http://schemas.microsoft.com/office/powerpoint/2010/main" val="3802213155"/>
              </p:ext>
            </p:extLst>
          </p:nvPr>
        </p:nvGraphicFramePr>
        <p:xfrm>
          <a:off x="284163" y="1447800"/>
          <a:ext cx="5811729"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1">
            <a:extLst>
              <a:ext uri="{FF2B5EF4-FFF2-40B4-BE49-F238E27FC236}">
                <a16:creationId xmlns:a16="http://schemas.microsoft.com/office/drawing/2014/main" id="{476C2342-8899-A30B-F196-A40488F0A31D}"/>
              </a:ext>
            </a:extLst>
          </p:cNvPr>
          <p:cNvSpPr txBox="1"/>
          <p:nvPr/>
        </p:nvSpPr>
        <p:spPr>
          <a:xfrm>
            <a:off x="4474589" y="3303309"/>
            <a:ext cx="1313469" cy="914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a:solidFill>
                  <a:schemeClr val="accent5"/>
                </a:solidFill>
              </a:rPr>
              <a:t>80%</a:t>
            </a:r>
          </a:p>
          <a:p>
            <a:pPr algn="ctr"/>
            <a:r>
              <a:rPr lang="en-US" sz="1100" dirty="0"/>
              <a:t>“Very” or “Somewhat” Comfortable</a:t>
            </a:r>
          </a:p>
        </p:txBody>
      </p:sp>
      <p:sp>
        <p:nvSpPr>
          <p:cNvPr id="8" name="Right Brace 7">
            <a:extLst>
              <a:ext uri="{FF2B5EF4-FFF2-40B4-BE49-F238E27FC236}">
                <a16:creationId xmlns:a16="http://schemas.microsoft.com/office/drawing/2014/main" id="{4A791452-FA6C-07C8-ECF5-C7C9F5315DC8}"/>
              </a:ext>
            </a:extLst>
          </p:cNvPr>
          <p:cNvSpPr/>
          <p:nvPr/>
        </p:nvSpPr>
        <p:spPr>
          <a:xfrm>
            <a:off x="4591387" y="2179162"/>
            <a:ext cx="205820" cy="2773838"/>
          </a:xfrm>
          <a:prstGeom prst="rightBrace">
            <a:avLst/>
          </a:prstGeom>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dirty="0"/>
          </a:p>
        </p:txBody>
      </p:sp>
      <p:sp>
        <p:nvSpPr>
          <p:cNvPr id="9" name="TextBox 1">
            <a:extLst>
              <a:ext uri="{FF2B5EF4-FFF2-40B4-BE49-F238E27FC236}">
                <a16:creationId xmlns:a16="http://schemas.microsoft.com/office/drawing/2014/main" id="{E8BA4909-FAC3-7C8B-037A-AB9E50260E3B}"/>
              </a:ext>
            </a:extLst>
          </p:cNvPr>
          <p:cNvSpPr txBox="1"/>
          <p:nvPr/>
        </p:nvSpPr>
        <p:spPr>
          <a:xfrm>
            <a:off x="4474589" y="5041377"/>
            <a:ext cx="1313469" cy="914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a:solidFill>
                  <a:schemeClr val="accent3"/>
                </a:solidFill>
              </a:rPr>
              <a:t>7%</a:t>
            </a:r>
          </a:p>
          <a:p>
            <a:pPr algn="ctr"/>
            <a:r>
              <a:rPr lang="en-US" sz="1100" dirty="0"/>
              <a:t>“Very” or “Somewhat” Uncomfortable</a:t>
            </a:r>
          </a:p>
        </p:txBody>
      </p:sp>
      <p:sp>
        <p:nvSpPr>
          <p:cNvPr id="10" name="Arrow: Right 9">
            <a:extLst>
              <a:ext uri="{FF2B5EF4-FFF2-40B4-BE49-F238E27FC236}">
                <a16:creationId xmlns:a16="http://schemas.microsoft.com/office/drawing/2014/main" id="{D26047F4-E73F-0D05-0AD3-B2D76D4DE34B}"/>
              </a:ext>
            </a:extLst>
          </p:cNvPr>
          <p:cNvSpPr/>
          <p:nvPr/>
        </p:nvSpPr>
        <p:spPr>
          <a:xfrm rot="10800000">
            <a:off x="4474589" y="5437763"/>
            <a:ext cx="292231" cy="168267"/>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ntent Placeholder 4">
            <a:extLst>
              <a:ext uri="{FF2B5EF4-FFF2-40B4-BE49-F238E27FC236}">
                <a16:creationId xmlns:a16="http://schemas.microsoft.com/office/drawing/2014/main" id="{177DB57E-3E55-F062-C7BA-137CB1D488E4}"/>
              </a:ext>
            </a:extLst>
          </p:cNvPr>
          <p:cNvSpPr txBox="1">
            <a:spLocks/>
          </p:cNvSpPr>
          <p:nvPr/>
        </p:nvSpPr>
        <p:spPr>
          <a:xfrm>
            <a:off x="6380480" y="933336"/>
            <a:ext cx="5506720" cy="1197122"/>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Segoe UI Semilight" panose="020B0402040204020203" pitchFamily="34" charset="0"/>
              <a:buChar char="&gt;"/>
              <a:defRPr kumimoji="0" sz="16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1pPr>
            <a:lvl2pPr marL="548640" indent="-228600" algn="l" rtl="0" eaLnBrk="1" latinLnBrk="0" hangingPunct="1">
              <a:spcBef>
                <a:spcPts val="370"/>
              </a:spcBef>
              <a:buClr>
                <a:schemeClr val="accent1"/>
              </a:buClr>
              <a:buSzPct val="85000"/>
              <a:buFont typeface="Arial" panose="020B0604020202020204" pitchFamily="34" charset="0"/>
              <a:buChar char="-"/>
              <a:defRPr kumimoji="0" sz="14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2pPr>
            <a:lvl3pPr marL="822960" indent="-228600" algn="l" rtl="0" eaLnBrk="1" latinLnBrk="0" hangingPunct="1">
              <a:spcBef>
                <a:spcPts val="370"/>
              </a:spcBef>
              <a:buClr>
                <a:schemeClr val="accent1"/>
              </a:buClr>
              <a:buSzPct val="85000"/>
              <a:buFont typeface="Wingdings 2"/>
              <a:buChar char=""/>
              <a:defRPr kumimoji="0" sz="12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3pPr>
            <a:lvl4pPr marL="1097280" indent="-228600" algn="l" rtl="0" eaLnBrk="1" latinLnBrk="0" hangingPunct="1">
              <a:spcBef>
                <a:spcPts val="370"/>
              </a:spcBef>
              <a:buClr>
                <a:schemeClr val="accent1"/>
              </a:buClr>
              <a:buSzPct val="80000"/>
              <a:buFont typeface="Courier New" pitchFamily="49" charset="0"/>
              <a:buChar char="o"/>
              <a:defRPr kumimoji="0" sz="11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4pPr>
            <a:lvl5pPr marL="1371600" indent="-228600" algn="l" rtl="0" eaLnBrk="1" latinLnBrk="0" hangingPunct="1">
              <a:spcBef>
                <a:spcPts val="370"/>
              </a:spcBef>
              <a:buClr>
                <a:schemeClr val="accent3"/>
              </a:buClr>
              <a:buFontTx/>
              <a:buNone/>
              <a:defRPr kumimoji="0" sz="2000" kern="1200">
                <a:solidFill>
                  <a:schemeClr val="tx1"/>
                </a:solidFill>
                <a:latin typeface="+mj-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None/>
            </a:pPr>
            <a:r>
              <a:rPr lang="en-US" i="1" dirty="0"/>
              <a:t>Next, they were asked how comfortable they would be having their pet seen by a licensed Veterinarian Professional Assistant (VPA).</a:t>
            </a:r>
          </a:p>
          <a:p>
            <a:pPr marL="0" indent="0">
              <a:buFont typeface="Segoe UI Semilight" panose="020B0402040204020203" pitchFamily="34" charset="0"/>
              <a:buNone/>
            </a:pPr>
            <a:r>
              <a:rPr lang="en-US" i="1" dirty="0"/>
              <a:t>Respondents were asked to read the following before answering: </a:t>
            </a:r>
          </a:p>
        </p:txBody>
      </p:sp>
      <p:sp>
        <p:nvSpPr>
          <p:cNvPr id="12" name="Content Placeholder 4">
            <a:extLst>
              <a:ext uri="{FF2B5EF4-FFF2-40B4-BE49-F238E27FC236}">
                <a16:creationId xmlns:a16="http://schemas.microsoft.com/office/drawing/2014/main" id="{C94D5BB1-46DC-5E98-D2FC-D58ADF0CE55B}"/>
              </a:ext>
            </a:extLst>
          </p:cNvPr>
          <p:cNvSpPr txBox="1">
            <a:spLocks/>
          </p:cNvSpPr>
          <p:nvPr/>
        </p:nvSpPr>
        <p:spPr>
          <a:xfrm>
            <a:off x="6730738" y="2309568"/>
            <a:ext cx="4892511" cy="1915998"/>
          </a:xfrm>
          <a:prstGeom prst="rect">
            <a:avLst/>
          </a:prstGeom>
          <a:solidFill>
            <a:schemeClr val="bg1">
              <a:lumMod val="95000"/>
            </a:schemeClr>
          </a:solidFill>
        </p:spPr>
        <p:txBody>
          <a:bodyPr vert="horz">
            <a:noAutofit/>
          </a:bodyPr>
          <a:lstStyle>
            <a:lvl1pPr marL="274320" indent="-274320" algn="l" rtl="0" eaLnBrk="1" latinLnBrk="0" hangingPunct="1">
              <a:spcBef>
                <a:spcPts val="580"/>
              </a:spcBef>
              <a:buClr>
                <a:schemeClr val="accent1"/>
              </a:buClr>
              <a:buSzPct val="85000"/>
              <a:buFont typeface="Segoe UI Semilight" panose="020B0402040204020203" pitchFamily="34" charset="0"/>
              <a:buChar char="&gt;"/>
              <a:defRPr kumimoji="0" sz="16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1pPr>
            <a:lvl2pPr marL="548640" indent="-228600" algn="l" rtl="0" eaLnBrk="1" latinLnBrk="0" hangingPunct="1">
              <a:spcBef>
                <a:spcPts val="370"/>
              </a:spcBef>
              <a:buClr>
                <a:schemeClr val="accent1"/>
              </a:buClr>
              <a:buSzPct val="85000"/>
              <a:buFont typeface="Arial" panose="020B0604020202020204" pitchFamily="34" charset="0"/>
              <a:buChar char="-"/>
              <a:defRPr kumimoji="0" sz="14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2pPr>
            <a:lvl3pPr marL="822960" indent="-228600" algn="l" rtl="0" eaLnBrk="1" latinLnBrk="0" hangingPunct="1">
              <a:spcBef>
                <a:spcPts val="370"/>
              </a:spcBef>
              <a:buClr>
                <a:schemeClr val="accent1"/>
              </a:buClr>
              <a:buSzPct val="85000"/>
              <a:buFont typeface="Wingdings 2"/>
              <a:buChar char=""/>
              <a:defRPr kumimoji="0" sz="12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3pPr>
            <a:lvl4pPr marL="1097280" indent="-228600" algn="l" rtl="0" eaLnBrk="1" latinLnBrk="0" hangingPunct="1">
              <a:spcBef>
                <a:spcPts val="370"/>
              </a:spcBef>
              <a:buClr>
                <a:schemeClr val="accent1"/>
              </a:buClr>
              <a:buSzPct val="80000"/>
              <a:buFont typeface="Courier New" pitchFamily="49" charset="0"/>
              <a:buChar char="o"/>
              <a:defRPr kumimoji="0" sz="1100" kern="1200">
                <a:solidFill>
                  <a:schemeClr val="tx1">
                    <a:lumMod val="65000"/>
                    <a:lumOff val="35000"/>
                  </a:schemeClr>
                </a:solidFill>
                <a:latin typeface="Segoe UI Semilight" panose="020B0402040204020203" pitchFamily="34" charset="0"/>
                <a:ea typeface="+mn-ea"/>
                <a:cs typeface="Segoe UI Semilight" panose="020B0402040204020203" pitchFamily="34" charset="0"/>
              </a:defRPr>
            </a:lvl4pPr>
            <a:lvl5pPr marL="1371600" indent="-228600" algn="l" rtl="0" eaLnBrk="1" latinLnBrk="0" hangingPunct="1">
              <a:spcBef>
                <a:spcPts val="370"/>
              </a:spcBef>
              <a:buClr>
                <a:schemeClr val="accent3"/>
              </a:buClr>
              <a:buFontTx/>
              <a:buNone/>
              <a:defRPr kumimoji="0" sz="2000" kern="1200">
                <a:solidFill>
                  <a:schemeClr val="tx1"/>
                </a:solidFill>
                <a:latin typeface="+mj-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112713" lvl="1" indent="0">
              <a:buFont typeface="Arial" panose="020B0604020202020204" pitchFamily="34" charset="0"/>
              <a:buNone/>
            </a:pPr>
            <a:r>
              <a:rPr lang="en-US" sz="1200" i="1" dirty="0"/>
              <a:t>Colorado faces a severe veterinary workforce shortage. In response, Colorado animal experts are  proposing the creation of a mid-level Veterinary Professional Associate position. </a:t>
            </a:r>
          </a:p>
          <a:p>
            <a:pPr marL="112713" lvl="1" indent="0">
              <a:buFont typeface="Arial" panose="020B0604020202020204" pitchFamily="34" charset="0"/>
              <a:buNone/>
            </a:pPr>
            <a:r>
              <a:rPr lang="en-US" sz="1200" i="1" dirty="0"/>
              <a:t>Similar to a Physician Assistant in human medicine, a veterinary “PA” would be a master’s degree-level professional who works under the direct supervision of a veterinarian to examine pets, diagnose minor conditions, perform routine surgeries and lead healthcare teams.</a:t>
            </a:r>
          </a:p>
          <a:p>
            <a:pPr marL="112713" lvl="1" indent="0">
              <a:buFont typeface="Arial" panose="020B0604020202020204" pitchFamily="34" charset="0"/>
              <a:buNone/>
            </a:pPr>
            <a:r>
              <a:rPr lang="en-US" sz="1200" i="1" dirty="0"/>
              <a:t>A veterinary PA position could create more access and lower costs for Coloradoans to take care of their pets. </a:t>
            </a:r>
          </a:p>
        </p:txBody>
      </p:sp>
    </p:spTree>
    <p:extLst>
      <p:ext uri="{BB962C8B-B14F-4D97-AF65-F5344CB8AC3E}">
        <p14:creationId xmlns:p14="http://schemas.microsoft.com/office/powerpoint/2010/main" val="4081377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fireworks&#10;&#10;Description automatically generated">
            <a:extLst>
              <a:ext uri="{FF2B5EF4-FFF2-40B4-BE49-F238E27FC236}">
                <a16:creationId xmlns:a16="http://schemas.microsoft.com/office/drawing/2014/main" id="{8C677B8C-A0C0-4D85-9EE2-4AA345F3C5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15399" y="609600"/>
            <a:ext cx="3317521" cy="5537675"/>
          </a:xfrm>
          <a:prstGeom prst="rect">
            <a:avLst/>
          </a:prstGeom>
        </p:spPr>
      </p:pic>
      <p:sp>
        <p:nvSpPr>
          <p:cNvPr id="4" name="Content Placeholder 2">
            <a:extLst>
              <a:ext uri="{FF2B5EF4-FFF2-40B4-BE49-F238E27FC236}">
                <a16:creationId xmlns:a16="http://schemas.microsoft.com/office/drawing/2014/main" id="{586F2AC6-0363-4070-8863-88C8D316E60C}"/>
              </a:ext>
            </a:extLst>
          </p:cNvPr>
          <p:cNvSpPr txBox="1">
            <a:spLocks/>
          </p:cNvSpPr>
          <p:nvPr/>
        </p:nvSpPr>
        <p:spPr>
          <a:xfrm>
            <a:off x="304800" y="914400"/>
            <a:ext cx="3048000" cy="2462282"/>
          </a:xfrm>
          <a:prstGeom prst="rect">
            <a:avLst/>
          </a:prstGeom>
        </p:spPr>
        <p:txBody>
          <a:bodyPr vert="horz" lIns="0" anchor="t">
            <a:normAutofit/>
          </a:bodyPr>
          <a:lstStyle>
            <a:lvl1pPr marL="274320" indent="-274320" algn="l" rtl="0" eaLnBrk="1" latinLnBrk="0" hangingPunct="1">
              <a:spcBef>
                <a:spcPts val="580"/>
              </a:spcBef>
              <a:buClr>
                <a:schemeClr val="accent1"/>
              </a:buClr>
              <a:buSzPct val="85000"/>
              <a:buFont typeface="Wingdings" pitchFamily="2" charset="2"/>
              <a:buChar char=""/>
              <a:defRPr kumimoji="0" sz="2600" kern="1200">
                <a:solidFill>
                  <a:schemeClr val="tx1"/>
                </a:solidFill>
                <a:latin typeface="Garamond" pitchFamily="18" charset="0"/>
                <a:ea typeface="+mn-ea"/>
                <a:cs typeface="Arial" pitchFamily="34" charset="0"/>
              </a:defRPr>
            </a:lvl1pPr>
            <a:lvl2pPr marL="548640" indent="-228600" algn="l" rtl="0" eaLnBrk="1" latinLnBrk="0" hangingPunct="1">
              <a:spcBef>
                <a:spcPts val="370"/>
              </a:spcBef>
              <a:buClr>
                <a:schemeClr val="accent1"/>
              </a:buClr>
              <a:buSzPct val="85000"/>
              <a:buFont typeface="Arial" pitchFamily="34" charset="0"/>
              <a:buChar char="&gt;"/>
              <a:defRPr kumimoji="0" sz="2400" kern="1200">
                <a:solidFill>
                  <a:schemeClr val="tx1"/>
                </a:solidFill>
                <a:latin typeface="Garamond" pitchFamily="18" charset="0"/>
                <a:ea typeface="+mn-ea"/>
                <a:cs typeface="Arial" pitchFamily="34" charset="0"/>
              </a:defRPr>
            </a:lvl2pPr>
            <a:lvl3pPr marL="822960" indent="-228600" algn="l" rtl="0" eaLnBrk="1" latinLnBrk="0" hangingPunct="1">
              <a:spcBef>
                <a:spcPts val="370"/>
              </a:spcBef>
              <a:buClr>
                <a:schemeClr val="accent1"/>
              </a:buClr>
              <a:buSzPct val="85000"/>
              <a:buFont typeface="Wingdings 2"/>
              <a:buChar char=""/>
              <a:defRPr kumimoji="0" sz="2000" kern="1200">
                <a:solidFill>
                  <a:schemeClr val="tx1"/>
                </a:solidFill>
                <a:latin typeface="Garamond" pitchFamily="18" charset="0"/>
                <a:ea typeface="+mn-ea"/>
                <a:cs typeface="Arial" pitchFamily="34" charset="0"/>
              </a:defRPr>
            </a:lvl3pPr>
            <a:lvl4pPr marL="1097280" indent="-228600" algn="l" rtl="0" eaLnBrk="1" latinLnBrk="0" hangingPunct="1">
              <a:spcBef>
                <a:spcPts val="370"/>
              </a:spcBef>
              <a:buClr>
                <a:schemeClr val="accent1"/>
              </a:buClr>
              <a:buSzPct val="80000"/>
              <a:buFont typeface="Courier New" pitchFamily="49" charset="0"/>
              <a:buChar char="o"/>
              <a:defRPr kumimoji="0" sz="2000" kern="1200">
                <a:solidFill>
                  <a:schemeClr val="tx1"/>
                </a:solidFill>
                <a:latin typeface="Garamond" pitchFamily="18" charset="0"/>
                <a:ea typeface="+mn-ea"/>
                <a:cs typeface="Arial" pitchFamily="34" charset="0"/>
              </a:defRPr>
            </a:lvl4pPr>
            <a:lvl5pPr marL="1371600" indent="-228600" algn="l" rtl="0" eaLnBrk="1" latinLnBrk="0" hangingPunct="1">
              <a:spcBef>
                <a:spcPts val="370"/>
              </a:spcBef>
              <a:buClr>
                <a:schemeClr val="accent3"/>
              </a:buClr>
              <a:buFontTx/>
              <a:buNone/>
              <a:defRPr kumimoji="0" sz="2000" kern="1200">
                <a:solidFill>
                  <a:schemeClr val="tx1"/>
                </a:solidFill>
                <a:latin typeface="+mj-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None/>
            </a:pPr>
            <a:r>
              <a:rPr lang="en-US" sz="1600" dirty="0">
                <a:solidFill>
                  <a:schemeClr val="tx1">
                    <a:lumMod val="65000"/>
                    <a:lumOff val="35000"/>
                  </a:schemeClr>
                </a:solidFill>
                <a:latin typeface="+mn-lt"/>
              </a:rPr>
              <a:t>1401 Lawrence Street</a:t>
            </a:r>
          </a:p>
          <a:p>
            <a:pPr marL="0" indent="0">
              <a:buNone/>
            </a:pPr>
            <a:r>
              <a:rPr lang="en-US" sz="1600" dirty="0">
                <a:solidFill>
                  <a:schemeClr val="tx1">
                    <a:lumMod val="65000"/>
                    <a:lumOff val="35000"/>
                  </a:schemeClr>
                </a:solidFill>
                <a:latin typeface="+mn-lt"/>
              </a:rPr>
              <a:t>Suite 1600</a:t>
            </a:r>
          </a:p>
          <a:p>
            <a:pPr marL="0" indent="0">
              <a:buNone/>
            </a:pPr>
            <a:r>
              <a:rPr lang="en-US" sz="1600" dirty="0">
                <a:solidFill>
                  <a:schemeClr val="tx1">
                    <a:lumMod val="65000"/>
                    <a:lumOff val="35000"/>
                  </a:schemeClr>
                </a:solidFill>
                <a:latin typeface="+mn-lt"/>
              </a:rPr>
              <a:t>Denver, CO 80202</a:t>
            </a:r>
          </a:p>
          <a:p>
            <a:pPr marL="0" indent="0">
              <a:buNone/>
            </a:pPr>
            <a:r>
              <a:rPr lang="en-US" sz="1600" dirty="0">
                <a:solidFill>
                  <a:schemeClr val="tx1">
                    <a:lumMod val="65000"/>
                    <a:lumOff val="35000"/>
                  </a:schemeClr>
                </a:solidFill>
                <a:latin typeface="+mn-lt"/>
              </a:rPr>
              <a:t>303.894.8246</a:t>
            </a:r>
          </a:p>
          <a:p>
            <a:pPr marL="0" indent="0">
              <a:buNone/>
            </a:pPr>
            <a:r>
              <a:rPr lang="en-US" sz="1600" dirty="0">
                <a:solidFill>
                  <a:schemeClr val="tx1">
                    <a:lumMod val="65000"/>
                    <a:lumOff val="35000"/>
                  </a:schemeClr>
                </a:solidFill>
                <a:latin typeface="+mn-lt"/>
              </a:rPr>
              <a:t>CoronaInsights.com</a:t>
            </a:r>
          </a:p>
        </p:txBody>
      </p:sp>
      <p:pic>
        <p:nvPicPr>
          <p:cNvPr id="7" name="Picture 6" descr="A picture containing drawing&#10;&#10;Description automatically generated">
            <a:extLst>
              <a:ext uri="{FF2B5EF4-FFF2-40B4-BE49-F238E27FC236}">
                <a16:creationId xmlns:a16="http://schemas.microsoft.com/office/drawing/2014/main" id="{68106511-27BA-9A4C-BD2D-77413BC827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299" y="457200"/>
            <a:ext cx="2812625" cy="327897"/>
          </a:xfrm>
          <a:prstGeom prst="rect">
            <a:avLst/>
          </a:prstGeom>
        </p:spPr>
      </p:pic>
    </p:spTree>
    <p:extLst>
      <p:ext uri="{BB962C8B-B14F-4D97-AF65-F5344CB8AC3E}">
        <p14:creationId xmlns:p14="http://schemas.microsoft.com/office/powerpoint/2010/main" val="4275842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BA47B6F-B60D-2AA3-83F6-23094E14B084}"/>
              </a:ext>
            </a:extLst>
          </p:cNvPr>
          <p:cNvSpPr>
            <a:spLocks noGrp="1"/>
          </p:cNvSpPr>
          <p:nvPr>
            <p:ph type="body" sz="quarter" idx="10"/>
          </p:nvPr>
        </p:nvSpPr>
        <p:spPr/>
        <p:txBody>
          <a:bodyPr/>
          <a:lstStyle/>
          <a:p>
            <a:r>
              <a:rPr lang="en-US" dirty="0"/>
              <a:t>EXECUTIVE SUMMARY</a:t>
            </a:r>
          </a:p>
        </p:txBody>
      </p:sp>
      <p:sp>
        <p:nvSpPr>
          <p:cNvPr id="6" name="Text Placeholder 5">
            <a:extLst>
              <a:ext uri="{FF2B5EF4-FFF2-40B4-BE49-F238E27FC236}">
                <a16:creationId xmlns:a16="http://schemas.microsoft.com/office/drawing/2014/main" id="{71D58034-6FD2-A8E8-DD17-11427B73265E}"/>
              </a:ext>
            </a:extLst>
          </p:cNvPr>
          <p:cNvSpPr>
            <a:spLocks noGrp="1"/>
          </p:cNvSpPr>
          <p:nvPr>
            <p:ph type="body" sz="quarter" idx="11"/>
          </p:nvPr>
        </p:nvSpPr>
        <p:spPr/>
        <p:txBody>
          <a:bodyPr/>
          <a:lstStyle/>
          <a:p>
            <a:r>
              <a:rPr lang="en-US" dirty="0"/>
              <a:t>SECTION 1</a:t>
            </a:r>
          </a:p>
        </p:txBody>
      </p:sp>
      <p:sp>
        <p:nvSpPr>
          <p:cNvPr id="4" name="Footer Placeholder 3">
            <a:extLst>
              <a:ext uri="{FF2B5EF4-FFF2-40B4-BE49-F238E27FC236}">
                <a16:creationId xmlns:a16="http://schemas.microsoft.com/office/drawing/2014/main" id="{0DBDDA0C-D462-4949-AE3F-3A7B718CA2DC}"/>
              </a:ext>
            </a:extLst>
          </p:cNvPr>
          <p:cNvSpPr>
            <a:spLocks noGrp="1"/>
          </p:cNvSpPr>
          <p:nvPr>
            <p:ph type="ftr" sz="quarter" idx="4294967295"/>
          </p:nvPr>
        </p:nvSpPr>
        <p:spPr>
          <a:xfrm>
            <a:off x="7721600" y="6172200"/>
            <a:ext cx="4470400" cy="685800"/>
          </a:xfrm>
        </p:spPr>
        <p:txBody>
          <a:bodyPr/>
          <a:lstStyle/>
          <a:p>
            <a:r>
              <a:rPr lang="en-US" dirty="0"/>
              <a:t>DFL Pet Owner Survey</a:t>
            </a:r>
          </a:p>
        </p:txBody>
      </p:sp>
    </p:spTree>
    <p:extLst>
      <p:ext uri="{BB962C8B-B14F-4D97-AF65-F5344CB8AC3E}">
        <p14:creationId xmlns:p14="http://schemas.microsoft.com/office/powerpoint/2010/main" val="3357337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87839-15DB-4407-A1CF-C4073C86D87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1D9156BC-4344-46D0-AAC7-883FFD65E6AF}"/>
              </a:ext>
            </a:extLst>
          </p:cNvPr>
          <p:cNvSpPr>
            <a:spLocks noGrp="1"/>
          </p:cNvSpPr>
          <p:nvPr>
            <p:ph sz="quarter" idx="1"/>
          </p:nvPr>
        </p:nvSpPr>
        <p:spPr/>
        <p:txBody>
          <a:bodyPr/>
          <a:lstStyle/>
          <a:p>
            <a:pPr marL="0" indent="0">
              <a:buNone/>
            </a:pPr>
            <a:r>
              <a:rPr lang="en-US" dirty="0"/>
              <a:t>Dumb Friends League retained Corona Insights to conduct a statewide survey of Colorado pet owners as part of the organization’s advocacy initiatives for creation of a mid-level veterinary professional position.</a:t>
            </a:r>
          </a:p>
          <a:p>
            <a:pPr marL="0" indent="0">
              <a:buNone/>
            </a:pPr>
            <a:r>
              <a:rPr lang="en-US" dirty="0"/>
              <a:t>Corona’s survey was designed to provide data and insights as to how pet owners may have been impacted by the state’s veterinary workforce shortage, as well as their initial comfort level in potentially being seen by a Veterinary Professional Associate (VPA) or seen through telehealth options.</a:t>
            </a:r>
          </a:p>
          <a:p>
            <a:pPr marL="0" indent="0">
              <a:buNone/>
            </a:pPr>
            <a:r>
              <a:rPr lang="en-US" dirty="0"/>
              <a:t>Survey participants were screened to ensure they resided in the state, owned a pet, and made decisions related to the care of a pet(s). The resulting data were weighted by key demographics to ensure a more representative sample of Colorado residents. 556 completed surveys are included in the analysis of this report. Survey responses were collected between January 9</a:t>
            </a:r>
            <a:r>
              <a:rPr lang="en-US" baseline="30000" dirty="0"/>
              <a:t>th</a:t>
            </a:r>
            <a:r>
              <a:rPr lang="en-US" dirty="0"/>
              <a:t> and 13</a:t>
            </a:r>
            <a:r>
              <a:rPr lang="en-US" baseline="30000" dirty="0"/>
              <a:t>th</a:t>
            </a:r>
            <a:r>
              <a:rPr lang="en-US" dirty="0"/>
              <a:t>, 2023. </a:t>
            </a:r>
          </a:p>
          <a:p>
            <a:endParaRPr lang="en-US" dirty="0"/>
          </a:p>
        </p:txBody>
      </p:sp>
      <p:sp>
        <p:nvSpPr>
          <p:cNvPr id="4" name="Content Placeholder 3">
            <a:extLst>
              <a:ext uri="{FF2B5EF4-FFF2-40B4-BE49-F238E27FC236}">
                <a16:creationId xmlns:a16="http://schemas.microsoft.com/office/drawing/2014/main" id="{815F68A5-8002-45EA-B4EB-DAA34B0B227A}"/>
              </a:ext>
            </a:extLst>
          </p:cNvPr>
          <p:cNvSpPr>
            <a:spLocks noGrp="1"/>
          </p:cNvSpPr>
          <p:nvPr>
            <p:ph sz="quarter" idx="2"/>
          </p:nvPr>
        </p:nvSpPr>
        <p:spPr>
          <a:xfrm>
            <a:off x="6400800" y="1219200"/>
            <a:ext cx="5506720" cy="4419600"/>
          </a:xfrm>
        </p:spPr>
        <p:txBody>
          <a:bodyPr/>
          <a:lstStyle/>
          <a:p>
            <a:pPr marL="0" indent="0">
              <a:buNone/>
            </a:pPr>
            <a:r>
              <a:rPr lang="en-US" dirty="0"/>
              <a:t>The main research goals of the survey were to:</a:t>
            </a:r>
          </a:p>
          <a:p>
            <a:pPr marL="0" indent="0">
              <a:buNone/>
            </a:pPr>
            <a:endParaRPr lang="en-US" dirty="0"/>
          </a:p>
          <a:p>
            <a:pPr marL="0" indent="0">
              <a:buNone/>
            </a:pPr>
            <a:r>
              <a:rPr lang="en-US" dirty="0"/>
              <a:t>	Uncover perceptions of access to veterinary care, 	potential barriers, and previous care experiences</a:t>
            </a:r>
          </a:p>
          <a:p>
            <a:pPr marL="0" indent="0">
              <a:buNone/>
            </a:pPr>
            <a:endParaRPr lang="en-US" dirty="0"/>
          </a:p>
          <a:p>
            <a:pPr marL="0" indent="0">
              <a:buNone/>
            </a:pPr>
            <a:r>
              <a:rPr lang="en-US" dirty="0"/>
              <a:t>	Learn recent use and attitudes toward veterinary 	telehealth </a:t>
            </a:r>
          </a:p>
          <a:p>
            <a:pPr marL="0" indent="0">
              <a:buNone/>
            </a:pPr>
            <a:endParaRPr lang="en-US" dirty="0"/>
          </a:p>
          <a:p>
            <a:pPr marL="0" indent="0">
              <a:buNone/>
            </a:pPr>
            <a:r>
              <a:rPr lang="en-US" dirty="0"/>
              <a:t>	Understand perceptions of a potential new mid-	level veterinary practitioner position akin to 	Physician Assistant </a:t>
            </a:r>
          </a:p>
          <a:p>
            <a:pPr marL="0" indent="0">
              <a:buNone/>
            </a:pPr>
            <a:endParaRPr lang="en-US" dirty="0"/>
          </a:p>
          <a:p>
            <a:pPr marL="0" indent="0">
              <a:buNone/>
            </a:pPr>
            <a:r>
              <a:rPr lang="en-US" dirty="0"/>
              <a:t>	Collect key demographics in order to understand 	the responding population and ensure the results 	are representative </a:t>
            </a:r>
          </a:p>
          <a:p>
            <a:pPr marL="0" indent="0">
              <a:buNone/>
            </a:pPr>
            <a:endParaRPr lang="en-US" dirty="0"/>
          </a:p>
        </p:txBody>
      </p:sp>
      <p:sp>
        <p:nvSpPr>
          <p:cNvPr id="5" name="Footer Placeholder 4">
            <a:extLst>
              <a:ext uri="{FF2B5EF4-FFF2-40B4-BE49-F238E27FC236}">
                <a16:creationId xmlns:a16="http://schemas.microsoft.com/office/drawing/2014/main" id="{2C880C4C-AAD1-45A7-BE08-897006B127C8}"/>
              </a:ext>
            </a:extLst>
          </p:cNvPr>
          <p:cNvSpPr>
            <a:spLocks noGrp="1"/>
          </p:cNvSpPr>
          <p:nvPr>
            <p:ph type="ftr" sz="quarter" idx="3"/>
          </p:nvPr>
        </p:nvSpPr>
        <p:spPr/>
        <p:txBody>
          <a:bodyPr/>
          <a:lstStyle/>
          <a:p>
            <a:r>
              <a:rPr lang="en-US" dirty="0"/>
              <a:t>DFL Pet Owner Survey</a:t>
            </a:r>
          </a:p>
        </p:txBody>
      </p:sp>
      <p:pic>
        <p:nvPicPr>
          <p:cNvPr id="7" name="Graphic 6" descr="Users with solid fill">
            <a:extLst>
              <a:ext uri="{FF2B5EF4-FFF2-40B4-BE49-F238E27FC236}">
                <a16:creationId xmlns:a16="http://schemas.microsoft.com/office/drawing/2014/main" id="{6896CBD3-D846-E3EA-EA96-3D37F8BD879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85345" y="4686301"/>
            <a:ext cx="914400" cy="914400"/>
          </a:xfrm>
          <a:prstGeom prst="rect">
            <a:avLst/>
          </a:prstGeom>
        </p:spPr>
      </p:pic>
      <p:pic>
        <p:nvPicPr>
          <p:cNvPr id="9" name="Graphic 8" descr="Doctor female with solid fill">
            <a:extLst>
              <a:ext uri="{FF2B5EF4-FFF2-40B4-BE49-F238E27FC236}">
                <a16:creationId xmlns:a16="http://schemas.microsoft.com/office/drawing/2014/main" id="{0A29BEBE-A5D2-1EA9-7B2C-1B366EB510C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48400" y="3638551"/>
            <a:ext cx="914400" cy="914400"/>
          </a:xfrm>
          <a:prstGeom prst="rect">
            <a:avLst/>
          </a:prstGeom>
        </p:spPr>
      </p:pic>
      <p:grpSp>
        <p:nvGrpSpPr>
          <p:cNvPr id="16" name="Group 15">
            <a:extLst>
              <a:ext uri="{FF2B5EF4-FFF2-40B4-BE49-F238E27FC236}">
                <a16:creationId xmlns:a16="http://schemas.microsoft.com/office/drawing/2014/main" id="{7498BC95-4AAE-4C69-1131-A29A80F8E511}"/>
              </a:ext>
            </a:extLst>
          </p:cNvPr>
          <p:cNvGrpSpPr/>
          <p:nvPr/>
        </p:nvGrpSpPr>
        <p:grpSpPr>
          <a:xfrm>
            <a:off x="6248400" y="2590801"/>
            <a:ext cx="914400" cy="914400"/>
            <a:chOff x="6248400" y="2590801"/>
            <a:chExt cx="914400" cy="914400"/>
          </a:xfrm>
          <a:solidFill>
            <a:schemeClr val="accent5"/>
          </a:solidFill>
        </p:grpSpPr>
        <p:pic>
          <p:nvPicPr>
            <p:cNvPr id="13" name="Graphic 12" descr="Laptop with solid fill">
              <a:extLst>
                <a:ext uri="{FF2B5EF4-FFF2-40B4-BE49-F238E27FC236}">
                  <a16:creationId xmlns:a16="http://schemas.microsoft.com/office/drawing/2014/main" id="{1E17D963-C1D1-6408-F5F1-64248390643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248400" y="2590801"/>
              <a:ext cx="914400" cy="914400"/>
            </a:xfrm>
            <a:prstGeom prst="rect">
              <a:avLst/>
            </a:prstGeom>
          </p:spPr>
        </p:pic>
        <p:pic>
          <p:nvPicPr>
            <p:cNvPr id="11" name="Graphic 10" descr="Medical with solid fill">
              <a:extLst>
                <a:ext uri="{FF2B5EF4-FFF2-40B4-BE49-F238E27FC236}">
                  <a16:creationId xmlns:a16="http://schemas.microsoft.com/office/drawing/2014/main" id="{BF44C1EE-9DAC-BD73-C011-91B30D2F5F19}"/>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25559" y="2819400"/>
              <a:ext cx="360082" cy="360082"/>
            </a:xfrm>
            <a:prstGeom prst="rect">
              <a:avLst/>
            </a:prstGeom>
          </p:spPr>
        </p:pic>
      </p:grpSp>
      <p:pic>
        <p:nvPicPr>
          <p:cNvPr id="15" name="Graphic 14" descr="Construction Barricade with solid fill">
            <a:extLst>
              <a:ext uri="{FF2B5EF4-FFF2-40B4-BE49-F238E27FC236}">
                <a16:creationId xmlns:a16="http://schemas.microsoft.com/office/drawing/2014/main" id="{85971B1F-07A8-1147-2005-F61441E251E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248400" y="1752600"/>
            <a:ext cx="914400" cy="914400"/>
          </a:xfrm>
          <a:prstGeom prst="rect">
            <a:avLst/>
          </a:prstGeom>
        </p:spPr>
      </p:pic>
    </p:spTree>
    <p:extLst>
      <p:ext uri="{BB962C8B-B14F-4D97-AF65-F5344CB8AC3E}">
        <p14:creationId xmlns:p14="http://schemas.microsoft.com/office/powerpoint/2010/main" val="3904299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EE0674C-06EC-154D-8A5B-9F746B56CE9B}"/>
              </a:ext>
            </a:extLst>
          </p:cNvPr>
          <p:cNvSpPr>
            <a:spLocks noGrp="1"/>
          </p:cNvSpPr>
          <p:nvPr>
            <p:ph sz="half" idx="2"/>
          </p:nvPr>
        </p:nvSpPr>
        <p:spPr>
          <a:xfrm>
            <a:off x="284480" y="1790700"/>
            <a:ext cx="5608320" cy="1638300"/>
          </a:xfrm>
        </p:spPr>
        <p:txBody>
          <a:bodyPr/>
          <a:lstStyle/>
          <a:p>
            <a:pPr marL="0" indent="0">
              <a:buNone/>
            </a:pPr>
            <a:r>
              <a:rPr lang="en-US" dirty="0"/>
              <a:t>When exploring challenges to accessing veterinary care for their pets, costs were by far the most consistent barrier and concern encountered. Availability was also a challenge, but one that was more easily surmountable by pet owners. </a:t>
            </a:r>
          </a:p>
          <a:p>
            <a:pPr marL="0" indent="0">
              <a:buNone/>
            </a:pPr>
            <a:r>
              <a:rPr lang="en-US" dirty="0"/>
              <a:t>Both of these are further explored in these key findings as well as the full report.</a:t>
            </a:r>
          </a:p>
        </p:txBody>
      </p:sp>
      <p:sp>
        <p:nvSpPr>
          <p:cNvPr id="6" name="Footer Placeholder 5">
            <a:extLst>
              <a:ext uri="{FF2B5EF4-FFF2-40B4-BE49-F238E27FC236}">
                <a16:creationId xmlns:a16="http://schemas.microsoft.com/office/drawing/2014/main" id="{39E0A5A2-02AF-F99F-7903-151EC337ECC6}"/>
              </a:ext>
            </a:extLst>
          </p:cNvPr>
          <p:cNvSpPr>
            <a:spLocks noGrp="1"/>
          </p:cNvSpPr>
          <p:nvPr>
            <p:ph type="ftr" sz="quarter" idx="13"/>
          </p:nvPr>
        </p:nvSpPr>
        <p:spPr/>
        <p:txBody>
          <a:bodyPr/>
          <a:lstStyle/>
          <a:p>
            <a:r>
              <a:rPr lang="en-US" dirty="0"/>
              <a:t>DFL Pet Owner Survey</a:t>
            </a:r>
          </a:p>
        </p:txBody>
      </p:sp>
      <p:sp>
        <p:nvSpPr>
          <p:cNvPr id="7" name="Title 6">
            <a:extLst>
              <a:ext uri="{FF2B5EF4-FFF2-40B4-BE49-F238E27FC236}">
                <a16:creationId xmlns:a16="http://schemas.microsoft.com/office/drawing/2014/main" id="{11CB2752-AE41-954C-26B2-004EB6CB7CAD}"/>
              </a:ext>
            </a:extLst>
          </p:cNvPr>
          <p:cNvSpPr>
            <a:spLocks noGrp="1"/>
          </p:cNvSpPr>
          <p:nvPr>
            <p:ph type="title"/>
          </p:nvPr>
        </p:nvSpPr>
        <p:spPr/>
        <p:txBody>
          <a:bodyPr/>
          <a:lstStyle/>
          <a:p>
            <a:r>
              <a:rPr lang="en-US" dirty="0"/>
              <a:t>BARRIERS TO ACCESSING VETERINARY CARE IN COLORADO</a:t>
            </a:r>
          </a:p>
        </p:txBody>
      </p:sp>
      <p:sp>
        <p:nvSpPr>
          <p:cNvPr id="8" name="TextBox 7">
            <a:extLst>
              <a:ext uri="{FF2B5EF4-FFF2-40B4-BE49-F238E27FC236}">
                <a16:creationId xmlns:a16="http://schemas.microsoft.com/office/drawing/2014/main" id="{5728B74C-FBEC-327E-D363-139F73694CE8}"/>
              </a:ext>
            </a:extLst>
          </p:cNvPr>
          <p:cNvSpPr txBox="1"/>
          <p:nvPr/>
        </p:nvSpPr>
        <p:spPr>
          <a:xfrm>
            <a:off x="304800" y="3962400"/>
            <a:ext cx="4470399" cy="1446550"/>
          </a:xfrm>
          <a:prstGeom prst="rect">
            <a:avLst/>
          </a:prstGeom>
          <a:solidFill>
            <a:schemeClr val="bg1">
              <a:lumMod val="95000"/>
            </a:schemeClr>
          </a:solidFill>
          <a:ln>
            <a:solidFill>
              <a:schemeClr val="accent1">
                <a:lumMod val="75000"/>
              </a:schemeClr>
            </a:solidFill>
          </a:ln>
        </p:spPr>
        <p:txBody>
          <a:bodyPr wrap="square" rtlCol="0">
            <a:spAutoFit/>
          </a:bodyPr>
          <a:lstStyle/>
          <a:p>
            <a:r>
              <a:rPr lang="en-US" sz="1100" dirty="0">
                <a:solidFill>
                  <a:schemeClr val="tx1">
                    <a:lumMod val="65000"/>
                    <a:lumOff val="35000"/>
                  </a:schemeClr>
                </a:solidFill>
              </a:rPr>
              <a:t>When interpreting these findings, please keep the following in mind:</a:t>
            </a:r>
          </a:p>
          <a:p>
            <a:pPr marL="285750" indent="-285750">
              <a:buClr>
                <a:schemeClr val="accent1"/>
              </a:buClr>
              <a:buFont typeface="Arial" panose="020B0604020202020204" pitchFamily="34" charset="0"/>
              <a:buChar char="•"/>
            </a:pPr>
            <a:r>
              <a:rPr lang="en-US" sz="1100" dirty="0">
                <a:solidFill>
                  <a:schemeClr val="tx1">
                    <a:lumMod val="65000"/>
                    <a:lumOff val="35000"/>
                  </a:schemeClr>
                </a:solidFill>
              </a:rPr>
              <a:t>These results represent Colorado pet owners (not agricultural or equine) at a statewide level.</a:t>
            </a:r>
          </a:p>
          <a:p>
            <a:pPr marL="285750" indent="-285750">
              <a:buClr>
                <a:schemeClr val="accent1"/>
              </a:buClr>
              <a:buFont typeface="Arial" panose="020B0604020202020204" pitchFamily="34" charset="0"/>
              <a:buChar char="•"/>
            </a:pPr>
            <a:r>
              <a:rPr lang="en-US" sz="1100" dirty="0">
                <a:solidFill>
                  <a:schemeClr val="tx1">
                    <a:lumMod val="65000"/>
                    <a:lumOff val="35000"/>
                  </a:schemeClr>
                </a:solidFill>
              </a:rPr>
              <a:t>Results were analyzed by demographics (e.g., income, region) and notable differences are presented here. However, this initial study’s sample size is not large enough to draw reliable conclusions for most demographic segments.</a:t>
            </a:r>
          </a:p>
          <a:p>
            <a:endParaRPr lang="en-US" sz="1100" dirty="0">
              <a:solidFill>
                <a:schemeClr val="tx1">
                  <a:lumMod val="65000"/>
                  <a:lumOff val="35000"/>
                </a:schemeClr>
              </a:solidFill>
            </a:endParaRPr>
          </a:p>
        </p:txBody>
      </p:sp>
      <p:pic>
        <p:nvPicPr>
          <p:cNvPr id="10" name="Graphic 9" descr="Daily calendar outline">
            <a:extLst>
              <a:ext uri="{FF2B5EF4-FFF2-40B4-BE49-F238E27FC236}">
                <a16:creationId xmlns:a16="http://schemas.microsoft.com/office/drawing/2014/main" id="{1E29681D-990E-4D94-92BC-9DE96CB1671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67600" y="4011495"/>
            <a:ext cx="914400" cy="914400"/>
          </a:xfrm>
          <a:prstGeom prst="rect">
            <a:avLst/>
          </a:prstGeom>
        </p:spPr>
      </p:pic>
      <p:pic>
        <p:nvPicPr>
          <p:cNvPr id="12" name="Graphic 11" descr="Money outline">
            <a:extLst>
              <a:ext uri="{FF2B5EF4-FFF2-40B4-BE49-F238E27FC236}">
                <a16:creationId xmlns:a16="http://schemas.microsoft.com/office/drawing/2014/main" id="{29CA7666-0CDC-38C0-E12D-5DE9DBEC72F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467600" y="2178926"/>
            <a:ext cx="914400" cy="914400"/>
          </a:xfrm>
          <a:prstGeom prst="rect">
            <a:avLst/>
          </a:prstGeom>
        </p:spPr>
      </p:pic>
      <p:pic>
        <p:nvPicPr>
          <p:cNvPr id="14" name="Graphic 13" descr="Medical outline">
            <a:extLst>
              <a:ext uri="{FF2B5EF4-FFF2-40B4-BE49-F238E27FC236}">
                <a16:creationId xmlns:a16="http://schemas.microsoft.com/office/drawing/2014/main" id="{1E7F8032-AF0E-B840-6F95-79A5DAF20F6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296400" y="2636126"/>
            <a:ext cx="1676400" cy="1676400"/>
          </a:xfrm>
          <a:prstGeom prst="rect">
            <a:avLst/>
          </a:prstGeom>
        </p:spPr>
      </p:pic>
      <p:cxnSp>
        <p:nvCxnSpPr>
          <p:cNvPr id="20" name="Straight Connector 19">
            <a:extLst>
              <a:ext uri="{FF2B5EF4-FFF2-40B4-BE49-F238E27FC236}">
                <a16:creationId xmlns:a16="http://schemas.microsoft.com/office/drawing/2014/main" id="{A10393A5-2B00-AC8B-8CC2-D132CB025AA6}"/>
              </a:ext>
            </a:extLst>
          </p:cNvPr>
          <p:cNvCxnSpPr/>
          <p:nvPr/>
        </p:nvCxnSpPr>
        <p:spPr>
          <a:xfrm>
            <a:off x="8915400" y="1752600"/>
            <a:ext cx="0" cy="381000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295046CE-30D9-81EB-1349-48B2E930F502}"/>
              </a:ext>
            </a:extLst>
          </p:cNvPr>
          <p:cNvSpPr txBox="1"/>
          <p:nvPr/>
        </p:nvSpPr>
        <p:spPr>
          <a:xfrm>
            <a:off x="7563788" y="3080188"/>
            <a:ext cx="723275" cy="369332"/>
          </a:xfrm>
          <a:prstGeom prst="rect">
            <a:avLst/>
          </a:prstGeom>
          <a:noFill/>
        </p:spPr>
        <p:txBody>
          <a:bodyPr wrap="none" rtlCol="0">
            <a:spAutoFit/>
          </a:bodyPr>
          <a:lstStyle/>
          <a:p>
            <a:r>
              <a:rPr lang="en-US" dirty="0">
                <a:solidFill>
                  <a:schemeClr val="tx1">
                    <a:lumMod val="65000"/>
                    <a:lumOff val="35000"/>
                  </a:schemeClr>
                </a:solidFill>
              </a:rPr>
              <a:t>Costs</a:t>
            </a:r>
          </a:p>
        </p:txBody>
      </p:sp>
      <p:sp>
        <p:nvSpPr>
          <p:cNvPr id="22" name="TextBox 21">
            <a:extLst>
              <a:ext uri="{FF2B5EF4-FFF2-40B4-BE49-F238E27FC236}">
                <a16:creationId xmlns:a16="http://schemas.microsoft.com/office/drawing/2014/main" id="{4C85CF9B-3704-6AC1-0B93-2A7B5E9FDC9E}"/>
              </a:ext>
            </a:extLst>
          </p:cNvPr>
          <p:cNvSpPr txBox="1"/>
          <p:nvPr/>
        </p:nvSpPr>
        <p:spPr>
          <a:xfrm>
            <a:off x="7308798" y="4925895"/>
            <a:ext cx="1232004" cy="369332"/>
          </a:xfrm>
          <a:prstGeom prst="rect">
            <a:avLst/>
          </a:prstGeom>
          <a:noFill/>
        </p:spPr>
        <p:txBody>
          <a:bodyPr wrap="none" rtlCol="0">
            <a:spAutoFit/>
          </a:bodyPr>
          <a:lstStyle/>
          <a:p>
            <a:r>
              <a:rPr lang="en-US" dirty="0">
                <a:solidFill>
                  <a:schemeClr val="tx1">
                    <a:lumMod val="65000"/>
                    <a:lumOff val="35000"/>
                  </a:schemeClr>
                </a:solidFill>
              </a:rPr>
              <a:t>Availability</a:t>
            </a:r>
          </a:p>
        </p:txBody>
      </p:sp>
      <p:sp>
        <p:nvSpPr>
          <p:cNvPr id="23" name="TextBox 22">
            <a:extLst>
              <a:ext uri="{FF2B5EF4-FFF2-40B4-BE49-F238E27FC236}">
                <a16:creationId xmlns:a16="http://schemas.microsoft.com/office/drawing/2014/main" id="{CB61B111-FF3D-F122-5627-6CD2310FC6FE}"/>
              </a:ext>
            </a:extLst>
          </p:cNvPr>
          <p:cNvSpPr txBox="1"/>
          <p:nvPr/>
        </p:nvSpPr>
        <p:spPr>
          <a:xfrm>
            <a:off x="9535510" y="4306669"/>
            <a:ext cx="1187441" cy="646331"/>
          </a:xfrm>
          <a:prstGeom prst="rect">
            <a:avLst/>
          </a:prstGeom>
          <a:noFill/>
        </p:spPr>
        <p:txBody>
          <a:bodyPr wrap="none" rtlCol="0">
            <a:spAutoFit/>
          </a:bodyPr>
          <a:lstStyle/>
          <a:p>
            <a:pPr algn="ctr"/>
            <a:r>
              <a:rPr lang="en-US" dirty="0">
                <a:solidFill>
                  <a:schemeClr val="tx1">
                    <a:lumMod val="65000"/>
                    <a:lumOff val="35000"/>
                  </a:schemeClr>
                </a:solidFill>
              </a:rPr>
              <a:t>Veterinary</a:t>
            </a:r>
          </a:p>
          <a:p>
            <a:pPr algn="ctr"/>
            <a:r>
              <a:rPr lang="en-US" dirty="0">
                <a:solidFill>
                  <a:schemeClr val="tx1">
                    <a:lumMod val="65000"/>
                    <a:lumOff val="35000"/>
                  </a:schemeClr>
                </a:solidFill>
              </a:rPr>
              <a:t>Care</a:t>
            </a:r>
          </a:p>
        </p:txBody>
      </p:sp>
      <p:sp>
        <p:nvSpPr>
          <p:cNvPr id="24" name="TextBox 23">
            <a:extLst>
              <a:ext uri="{FF2B5EF4-FFF2-40B4-BE49-F238E27FC236}">
                <a16:creationId xmlns:a16="http://schemas.microsoft.com/office/drawing/2014/main" id="{5F2F3076-98BA-9099-7008-52A8F70D1BB7}"/>
              </a:ext>
            </a:extLst>
          </p:cNvPr>
          <p:cNvSpPr txBox="1"/>
          <p:nvPr/>
        </p:nvSpPr>
        <p:spPr>
          <a:xfrm>
            <a:off x="7572547" y="1232260"/>
            <a:ext cx="2653290" cy="369332"/>
          </a:xfrm>
          <a:prstGeom prst="rect">
            <a:avLst/>
          </a:prstGeom>
          <a:noFill/>
        </p:spPr>
        <p:txBody>
          <a:bodyPr wrap="none" rtlCol="0">
            <a:spAutoFit/>
          </a:bodyPr>
          <a:lstStyle/>
          <a:p>
            <a:r>
              <a:rPr lang="en-US" b="1" dirty="0"/>
              <a:t>Barrier to Accessing Care</a:t>
            </a:r>
          </a:p>
        </p:txBody>
      </p:sp>
    </p:spTree>
    <p:extLst>
      <p:ext uri="{BB962C8B-B14F-4D97-AF65-F5344CB8AC3E}">
        <p14:creationId xmlns:p14="http://schemas.microsoft.com/office/powerpoint/2010/main" val="1983384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17B0B-13FC-3603-BE8F-43EE8DA1206A}"/>
              </a:ext>
            </a:extLst>
          </p:cNvPr>
          <p:cNvSpPr>
            <a:spLocks noGrp="1"/>
          </p:cNvSpPr>
          <p:nvPr>
            <p:ph type="title"/>
          </p:nvPr>
        </p:nvSpPr>
        <p:spPr/>
        <p:txBody>
          <a:bodyPr/>
          <a:lstStyle/>
          <a:p>
            <a:r>
              <a:rPr lang="en-US" dirty="0"/>
              <a:t>Cost is the most significant barrier to receiving veterinary care in Colorado</a:t>
            </a:r>
          </a:p>
        </p:txBody>
      </p:sp>
      <p:sp>
        <p:nvSpPr>
          <p:cNvPr id="4" name="Footer Placeholder 3">
            <a:extLst>
              <a:ext uri="{FF2B5EF4-FFF2-40B4-BE49-F238E27FC236}">
                <a16:creationId xmlns:a16="http://schemas.microsoft.com/office/drawing/2014/main" id="{AB35BB39-C0F2-1346-C5E3-C58A9889EAFB}"/>
              </a:ext>
            </a:extLst>
          </p:cNvPr>
          <p:cNvSpPr>
            <a:spLocks noGrp="1"/>
          </p:cNvSpPr>
          <p:nvPr>
            <p:ph type="ftr" sz="quarter" idx="3"/>
          </p:nvPr>
        </p:nvSpPr>
        <p:spPr/>
        <p:txBody>
          <a:bodyPr/>
          <a:lstStyle/>
          <a:p>
            <a:r>
              <a:rPr lang="en-US" dirty="0"/>
              <a:t>DFL Pet Owner Survey</a:t>
            </a:r>
          </a:p>
        </p:txBody>
      </p:sp>
      <p:graphicFrame>
        <p:nvGraphicFramePr>
          <p:cNvPr id="7" name="Chart 6">
            <a:extLst>
              <a:ext uri="{FF2B5EF4-FFF2-40B4-BE49-F238E27FC236}">
                <a16:creationId xmlns:a16="http://schemas.microsoft.com/office/drawing/2014/main" id="{D6C7898E-CA32-AB47-836C-A3A0E28B6D6C}"/>
              </a:ext>
            </a:extLst>
          </p:cNvPr>
          <p:cNvGraphicFramePr>
            <a:graphicFrameLocks/>
          </p:cNvGraphicFramePr>
          <p:nvPr>
            <p:extLst>
              <p:ext uri="{D42A27DB-BD31-4B8C-83A1-F6EECF244321}">
                <p14:modId xmlns:p14="http://schemas.microsoft.com/office/powerpoint/2010/main" val="697467231"/>
              </p:ext>
            </p:extLst>
          </p:nvPr>
        </p:nvGraphicFramePr>
        <p:xfrm>
          <a:off x="3560446" y="1066800"/>
          <a:ext cx="3221354" cy="18364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A9E4A642-60B9-4D0D-B8D1-B8A3B260470C}"/>
              </a:ext>
            </a:extLst>
          </p:cNvPr>
          <p:cNvGraphicFramePr>
            <a:graphicFrameLocks/>
          </p:cNvGraphicFramePr>
          <p:nvPr>
            <p:extLst>
              <p:ext uri="{D42A27DB-BD31-4B8C-83A1-F6EECF244321}">
                <p14:modId xmlns:p14="http://schemas.microsoft.com/office/powerpoint/2010/main" val="455582611"/>
              </p:ext>
            </p:extLst>
          </p:nvPr>
        </p:nvGraphicFramePr>
        <p:xfrm>
          <a:off x="4627246" y="3649980"/>
          <a:ext cx="3221354" cy="18364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8B7823E3-1A35-4026-A96F-CF6F898C8A4A}"/>
              </a:ext>
            </a:extLst>
          </p:cNvPr>
          <p:cNvGraphicFramePr>
            <a:graphicFrameLocks/>
          </p:cNvGraphicFramePr>
          <p:nvPr>
            <p:extLst>
              <p:ext uri="{D42A27DB-BD31-4B8C-83A1-F6EECF244321}">
                <p14:modId xmlns:p14="http://schemas.microsoft.com/office/powerpoint/2010/main" val="2706871015"/>
              </p:ext>
            </p:extLst>
          </p:nvPr>
        </p:nvGraphicFramePr>
        <p:xfrm>
          <a:off x="1066800" y="3657600"/>
          <a:ext cx="3221354" cy="183642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a:extLst>
              <a:ext uri="{FF2B5EF4-FFF2-40B4-BE49-F238E27FC236}">
                <a16:creationId xmlns:a16="http://schemas.microsoft.com/office/drawing/2014/main" id="{C2276886-8E75-47CF-98EF-E9297314DD70}"/>
              </a:ext>
            </a:extLst>
          </p:cNvPr>
          <p:cNvGraphicFramePr>
            <a:graphicFrameLocks/>
          </p:cNvGraphicFramePr>
          <p:nvPr>
            <p:extLst>
              <p:ext uri="{D42A27DB-BD31-4B8C-83A1-F6EECF244321}">
                <p14:modId xmlns:p14="http://schemas.microsoft.com/office/powerpoint/2010/main" val="2295577861"/>
              </p:ext>
            </p:extLst>
          </p:nvPr>
        </p:nvGraphicFramePr>
        <p:xfrm>
          <a:off x="8153400" y="3618898"/>
          <a:ext cx="3221354" cy="1836420"/>
        </p:xfrm>
        <a:graphic>
          <a:graphicData uri="http://schemas.openxmlformats.org/drawingml/2006/chart">
            <c:chart xmlns:c="http://schemas.openxmlformats.org/drawingml/2006/chart" xmlns:r="http://schemas.openxmlformats.org/officeDocument/2006/relationships" r:id="rId5"/>
          </a:graphicData>
        </a:graphic>
      </p:graphicFrame>
      <p:sp>
        <p:nvSpPr>
          <p:cNvPr id="11" name="TextBox 10">
            <a:extLst>
              <a:ext uri="{FF2B5EF4-FFF2-40B4-BE49-F238E27FC236}">
                <a16:creationId xmlns:a16="http://schemas.microsoft.com/office/drawing/2014/main" id="{7DFCFC25-F6AB-3204-2CAE-9CE84F9BDB2F}"/>
              </a:ext>
            </a:extLst>
          </p:cNvPr>
          <p:cNvSpPr txBox="1"/>
          <p:nvPr/>
        </p:nvSpPr>
        <p:spPr>
          <a:xfrm>
            <a:off x="4587141" y="1623234"/>
            <a:ext cx="1219200" cy="707886"/>
          </a:xfrm>
          <a:prstGeom prst="rect">
            <a:avLst/>
          </a:prstGeom>
          <a:noFill/>
        </p:spPr>
        <p:txBody>
          <a:bodyPr wrap="square" rtlCol="0">
            <a:spAutoFit/>
          </a:bodyPr>
          <a:lstStyle/>
          <a:p>
            <a:r>
              <a:rPr lang="en-US" sz="4000" b="1" dirty="0">
                <a:solidFill>
                  <a:schemeClr val="accent5"/>
                </a:solidFill>
              </a:rPr>
              <a:t>30%</a:t>
            </a:r>
          </a:p>
        </p:txBody>
      </p:sp>
      <p:sp>
        <p:nvSpPr>
          <p:cNvPr id="12" name="TextBox 11">
            <a:extLst>
              <a:ext uri="{FF2B5EF4-FFF2-40B4-BE49-F238E27FC236}">
                <a16:creationId xmlns:a16="http://schemas.microsoft.com/office/drawing/2014/main" id="{D86ED1C8-7553-59C2-BE81-28536E85AB78}"/>
              </a:ext>
            </a:extLst>
          </p:cNvPr>
          <p:cNvSpPr txBox="1"/>
          <p:nvPr/>
        </p:nvSpPr>
        <p:spPr>
          <a:xfrm>
            <a:off x="5669983" y="4214247"/>
            <a:ext cx="1219200" cy="707886"/>
          </a:xfrm>
          <a:prstGeom prst="rect">
            <a:avLst/>
          </a:prstGeom>
          <a:noFill/>
        </p:spPr>
        <p:txBody>
          <a:bodyPr wrap="square" rtlCol="0">
            <a:spAutoFit/>
          </a:bodyPr>
          <a:lstStyle/>
          <a:p>
            <a:r>
              <a:rPr lang="en-US" sz="4000" b="1" dirty="0">
                <a:solidFill>
                  <a:schemeClr val="accent5"/>
                </a:solidFill>
              </a:rPr>
              <a:t>47%</a:t>
            </a:r>
          </a:p>
        </p:txBody>
      </p:sp>
      <p:sp>
        <p:nvSpPr>
          <p:cNvPr id="13" name="TextBox 12">
            <a:extLst>
              <a:ext uri="{FF2B5EF4-FFF2-40B4-BE49-F238E27FC236}">
                <a16:creationId xmlns:a16="http://schemas.microsoft.com/office/drawing/2014/main" id="{A7D1C9EF-EFC5-1463-EC0B-9AC6F1364841}"/>
              </a:ext>
            </a:extLst>
          </p:cNvPr>
          <p:cNvSpPr txBox="1"/>
          <p:nvPr/>
        </p:nvSpPr>
        <p:spPr>
          <a:xfrm>
            <a:off x="2067877" y="4214032"/>
            <a:ext cx="1219200" cy="707886"/>
          </a:xfrm>
          <a:prstGeom prst="rect">
            <a:avLst/>
          </a:prstGeom>
          <a:noFill/>
        </p:spPr>
        <p:txBody>
          <a:bodyPr wrap="square" rtlCol="0">
            <a:spAutoFit/>
          </a:bodyPr>
          <a:lstStyle/>
          <a:p>
            <a:r>
              <a:rPr lang="en-US" sz="4000" b="1" dirty="0">
                <a:solidFill>
                  <a:schemeClr val="accent5"/>
                </a:solidFill>
              </a:rPr>
              <a:t>53%</a:t>
            </a:r>
          </a:p>
        </p:txBody>
      </p:sp>
      <p:sp>
        <p:nvSpPr>
          <p:cNvPr id="14" name="TextBox 13">
            <a:extLst>
              <a:ext uri="{FF2B5EF4-FFF2-40B4-BE49-F238E27FC236}">
                <a16:creationId xmlns:a16="http://schemas.microsoft.com/office/drawing/2014/main" id="{09F49A98-5FB0-B431-790C-5CF5A0ECE596}"/>
              </a:ext>
            </a:extLst>
          </p:cNvPr>
          <p:cNvSpPr txBox="1"/>
          <p:nvPr/>
        </p:nvSpPr>
        <p:spPr>
          <a:xfrm>
            <a:off x="9226449" y="4183165"/>
            <a:ext cx="1219200" cy="707886"/>
          </a:xfrm>
          <a:prstGeom prst="rect">
            <a:avLst/>
          </a:prstGeom>
          <a:noFill/>
        </p:spPr>
        <p:txBody>
          <a:bodyPr wrap="square" rtlCol="0">
            <a:spAutoFit/>
          </a:bodyPr>
          <a:lstStyle/>
          <a:p>
            <a:r>
              <a:rPr lang="en-US" sz="4000" b="1" dirty="0">
                <a:solidFill>
                  <a:schemeClr val="accent5"/>
                </a:solidFill>
              </a:rPr>
              <a:t>24%</a:t>
            </a:r>
          </a:p>
        </p:txBody>
      </p:sp>
      <p:sp>
        <p:nvSpPr>
          <p:cNvPr id="15" name="TextBox 14">
            <a:extLst>
              <a:ext uri="{FF2B5EF4-FFF2-40B4-BE49-F238E27FC236}">
                <a16:creationId xmlns:a16="http://schemas.microsoft.com/office/drawing/2014/main" id="{EEE462F1-BAB7-CC44-4EAC-A573A8A49AD0}"/>
              </a:ext>
            </a:extLst>
          </p:cNvPr>
          <p:cNvSpPr txBox="1"/>
          <p:nvPr/>
        </p:nvSpPr>
        <p:spPr>
          <a:xfrm>
            <a:off x="6248400" y="1173207"/>
            <a:ext cx="3558238" cy="1754326"/>
          </a:xfrm>
          <a:prstGeom prst="rect">
            <a:avLst/>
          </a:prstGeom>
          <a:noFill/>
        </p:spPr>
        <p:txBody>
          <a:bodyPr wrap="square" rtlCol="0">
            <a:spAutoFit/>
          </a:bodyPr>
          <a:lstStyle/>
          <a:p>
            <a:r>
              <a:rPr lang="en-US" sz="1400" dirty="0">
                <a:solidFill>
                  <a:schemeClr val="tx1">
                    <a:lumMod val="65000"/>
                    <a:lumOff val="35000"/>
                  </a:schemeClr>
                </a:solidFill>
              </a:rPr>
              <a:t>of pet owners mentioned cost in an open-ended question asking for the biggest challenge they faced in finding and receiving veterinary care over the past year, more than any other challenge noted. </a:t>
            </a:r>
            <a:br>
              <a:rPr lang="en-US" sz="1400" dirty="0">
                <a:solidFill>
                  <a:schemeClr val="tx1">
                    <a:lumMod val="65000"/>
                    <a:lumOff val="35000"/>
                  </a:schemeClr>
                </a:solidFill>
              </a:rPr>
            </a:br>
            <a:r>
              <a:rPr lang="en-US" sz="1100" i="1" dirty="0">
                <a:solidFill>
                  <a:schemeClr val="tx1">
                    <a:lumMod val="65000"/>
                    <a:lumOff val="35000"/>
                  </a:schemeClr>
                </a:solidFill>
              </a:rPr>
              <a:t>Open-ended, unaided responses, unveil the strongest barriers as they are the barriers most top-of-mind and therefore likely to have been experienced.</a:t>
            </a:r>
            <a:r>
              <a:rPr lang="en-US" sz="1400" dirty="0">
                <a:solidFill>
                  <a:schemeClr val="tx1">
                    <a:lumMod val="65000"/>
                    <a:lumOff val="35000"/>
                  </a:schemeClr>
                </a:solidFill>
              </a:rPr>
              <a:t> </a:t>
            </a:r>
          </a:p>
        </p:txBody>
      </p:sp>
      <p:sp>
        <p:nvSpPr>
          <p:cNvPr id="16" name="TextBox 15">
            <a:extLst>
              <a:ext uri="{FF2B5EF4-FFF2-40B4-BE49-F238E27FC236}">
                <a16:creationId xmlns:a16="http://schemas.microsoft.com/office/drawing/2014/main" id="{91126350-3392-D7B7-6EB0-756A38281C47}"/>
              </a:ext>
            </a:extLst>
          </p:cNvPr>
          <p:cNvSpPr txBox="1"/>
          <p:nvPr/>
        </p:nvSpPr>
        <p:spPr>
          <a:xfrm>
            <a:off x="1313401" y="5288280"/>
            <a:ext cx="2834640" cy="892552"/>
          </a:xfrm>
          <a:prstGeom prst="rect">
            <a:avLst/>
          </a:prstGeom>
          <a:noFill/>
        </p:spPr>
        <p:txBody>
          <a:bodyPr wrap="square" rtlCol="0">
            <a:spAutoFit/>
          </a:bodyPr>
          <a:lstStyle/>
          <a:p>
            <a:r>
              <a:rPr lang="en-US" sz="1300" i="1" dirty="0">
                <a:solidFill>
                  <a:schemeClr val="tx1">
                    <a:lumMod val="65000"/>
                    <a:lumOff val="35000"/>
                  </a:schemeClr>
                </a:solidFill>
              </a:rPr>
              <a:t>of pet owners experienced </a:t>
            </a:r>
            <a:r>
              <a:rPr lang="en-US" sz="1300" b="1" i="1" dirty="0">
                <a:solidFill>
                  <a:schemeClr val="tx1">
                    <a:lumMod val="65000"/>
                    <a:lumOff val="35000"/>
                  </a:schemeClr>
                </a:solidFill>
              </a:rPr>
              <a:t>concern over high cost of veterinary visits</a:t>
            </a:r>
            <a:r>
              <a:rPr lang="en-US" sz="1300" i="1" dirty="0">
                <a:solidFill>
                  <a:schemeClr val="tx1">
                    <a:lumMod val="65000"/>
                    <a:lumOff val="35000"/>
                  </a:schemeClr>
                </a:solidFill>
              </a:rPr>
              <a:t>, procedures, prescriptions, and other expenses in the past year</a:t>
            </a:r>
          </a:p>
        </p:txBody>
      </p:sp>
      <p:sp>
        <p:nvSpPr>
          <p:cNvPr id="17" name="TextBox 16">
            <a:extLst>
              <a:ext uri="{FF2B5EF4-FFF2-40B4-BE49-F238E27FC236}">
                <a16:creationId xmlns:a16="http://schemas.microsoft.com/office/drawing/2014/main" id="{702041DC-4795-0F20-FE08-628B68680FAA}"/>
              </a:ext>
            </a:extLst>
          </p:cNvPr>
          <p:cNvSpPr txBox="1"/>
          <p:nvPr/>
        </p:nvSpPr>
        <p:spPr>
          <a:xfrm>
            <a:off x="8442960" y="5288280"/>
            <a:ext cx="2834640" cy="892552"/>
          </a:xfrm>
          <a:prstGeom prst="rect">
            <a:avLst/>
          </a:prstGeom>
          <a:noFill/>
        </p:spPr>
        <p:txBody>
          <a:bodyPr wrap="square" rtlCol="0">
            <a:spAutoFit/>
          </a:bodyPr>
          <a:lstStyle/>
          <a:p>
            <a:r>
              <a:rPr lang="en-US" sz="1300" i="1" dirty="0">
                <a:solidFill>
                  <a:schemeClr val="tx1">
                    <a:lumMod val="65000"/>
                    <a:lumOff val="35000"/>
                  </a:schemeClr>
                </a:solidFill>
              </a:rPr>
              <a:t>of pet owners said concerns over </a:t>
            </a:r>
            <a:r>
              <a:rPr lang="en-US" sz="1300" b="1" i="1" dirty="0">
                <a:solidFill>
                  <a:schemeClr val="tx1">
                    <a:lumMod val="65000"/>
                    <a:lumOff val="35000"/>
                  </a:schemeClr>
                </a:solidFill>
              </a:rPr>
              <a:t>cost caused them to not take their pet(s) to a veterinarian </a:t>
            </a:r>
            <a:r>
              <a:rPr lang="en-US" sz="1300" i="1" dirty="0">
                <a:solidFill>
                  <a:schemeClr val="tx1">
                    <a:lumMod val="65000"/>
                    <a:lumOff val="35000"/>
                  </a:schemeClr>
                </a:solidFill>
              </a:rPr>
              <a:t>for medical care in the past year</a:t>
            </a:r>
          </a:p>
        </p:txBody>
      </p:sp>
      <p:sp>
        <p:nvSpPr>
          <p:cNvPr id="18" name="TextBox 17">
            <a:extLst>
              <a:ext uri="{FF2B5EF4-FFF2-40B4-BE49-F238E27FC236}">
                <a16:creationId xmlns:a16="http://schemas.microsoft.com/office/drawing/2014/main" id="{F4029E8B-6592-4FF6-7228-0194D84816B4}"/>
              </a:ext>
            </a:extLst>
          </p:cNvPr>
          <p:cNvSpPr txBox="1"/>
          <p:nvPr/>
        </p:nvSpPr>
        <p:spPr>
          <a:xfrm>
            <a:off x="4861560" y="5288280"/>
            <a:ext cx="2834640" cy="892552"/>
          </a:xfrm>
          <a:prstGeom prst="rect">
            <a:avLst/>
          </a:prstGeom>
          <a:noFill/>
        </p:spPr>
        <p:txBody>
          <a:bodyPr wrap="square" rtlCol="0">
            <a:spAutoFit/>
          </a:bodyPr>
          <a:lstStyle/>
          <a:p>
            <a:r>
              <a:rPr lang="en-US" sz="1300" i="1" dirty="0">
                <a:solidFill>
                  <a:schemeClr val="tx1">
                    <a:lumMod val="65000"/>
                    <a:lumOff val="35000"/>
                  </a:schemeClr>
                </a:solidFill>
              </a:rPr>
              <a:t>of pet owners said they </a:t>
            </a:r>
            <a:r>
              <a:rPr lang="en-US" sz="1300" b="1" i="1" dirty="0">
                <a:solidFill>
                  <a:schemeClr val="tx1">
                    <a:lumMod val="65000"/>
                    <a:lumOff val="35000"/>
                  </a:schemeClr>
                </a:solidFill>
              </a:rPr>
              <a:t>were dissatisfied with the cost of quality veterinary care</a:t>
            </a:r>
            <a:r>
              <a:rPr lang="en-US" sz="1300" i="1" dirty="0">
                <a:solidFill>
                  <a:schemeClr val="tx1">
                    <a:lumMod val="65000"/>
                    <a:lumOff val="35000"/>
                  </a:schemeClr>
                </a:solidFill>
              </a:rPr>
              <a:t> in their area while 34% said they were satisfied</a:t>
            </a:r>
          </a:p>
        </p:txBody>
      </p:sp>
      <p:sp>
        <p:nvSpPr>
          <p:cNvPr id="3" name="Left Brace 2">
            <a:extLst>
              <a:ext uri="{FF2B5EF4-FFF2-40B4-BE49-F238E27FC236}">
                <a16:creationId xmlns:a16="http://schemas.microsoft.com/office/drawing/2014/main" id="{107C8FDB-2805-34F3-F326-00915B4C477D}"/>
              </a:ext>
            </a:extLst>
          </p:cNvPr>
          <p:cNvSpPr/>
          <p:nvPr/>
        </p:nvSpPr>
        <p:spPr>
          <a:xfrm rot="5400000">
            <a:off x="6018321" y="-762144"/>
            <a:ext cx="374714" cy="8772246"/>
          </a:xfrm>
          <a:prstGeom prst="lef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Box 4">
            <a:extLst>
              <a:ext uri="{FF2B5EF4-FFF2-40B4-BE49-F238E27FC236}">
                <a16:creationId xmlns:a16="http://schemas.microsoft.com/office/drawing/2014/main" id="{897DE524-3A43-C33E-22AF-D44ADB009004}"/>
              </a:ext>
            </a:extLst>
          </p:cNvPr>
          <p:cNvSpPr txBox="1"/>
          <p:nvPr/>
        </p:nvSpPr>
        <p:spPr>
          <a:xfrm>
            <a:off x="4748002" y="3026091"/>
            <a:ext cx="3221354" cy="430887"/>
          </a:xfrm>
          <a:prstGeom prst="rect">
            <a:avLst/>
          </a:prstGeom>
          <a:noFill/>
        </p:spPr>
        <p:txBody>
          <a:bodyPr wrap="square" rtlCol="0">
            <a:spAutoFit/>
          </a:bodyPr>
          <a:lstStyle/>
          <a:p>
            <a:r>
              <a:rPr lang="en-US" sz="1100" i="1" dirty="0">
                <a:solidFill>
                  <a:schemeClr val="accent1"/>
                </a:solidFill>
              </a:rPr>
              <a:t>We then followed up with specific questions to measure different aspects of each challenge.</a:t>
            </a:r>
          </a:p>
        </p:txBody>
      </p:sp>
    </p:spTree>
    <p:extLst>
      <p:ext uri="{BB962C8B-B14F-4D97-AF65-F5344CB8AC3E}">
        <p14:creationId xmlns:p14="http://schemas.microsoft.com/office/powerpoint/2010/main" val="2560143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Chart 18">
            <a:extLst>
              <a:ext uri="{FF2B5EF4-FFF2-40B4-BE49-F238E27FC236}">
                <a16:creationId xmlns:a16="http://schemas.microsoft.com/office/drawing/2014/main" id="{27853F7B-1FE6-45BE-A11E-162B0C2F92BD}"/>
              </a:ext>
            </a:extLst>
          </p:cNvPr>
          <p:cNvGraphicFramePr>
            <a:graphicFrameLocks/>
          </p:cNvGraphicFramePr>
          <p:nvPr>
            <p:extLst>
              <p:ext uri="{D42A27DB-BD31-4B8C-83A1-F6EECF244321}">
                <p14:modId xmlns:p14="http://schemas.microsoft.com/office/powerpoint/2010/main" val="2187664001"/>
              </p:ext>
            </p:extLst>
          </p:nvPr>
        </p:nvGraphicFramePr>
        <p:xfrm>
          <a:off x="8225372" y="3657862"/>
          <a:ext cx="3221354" cy="18202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Chart 19">
            <a:extLst>
              <a:ext uri="{FF2B5EF4-FFF2-40B4-BE49-F238E27FC236}">
                <a16:creationId xmlns:a16="http://schemas.microsoft.com/office/drawing/2014/main" id="{7C477618-AEFF-4DCB-9C16-A2E16077795D}"/>
              </a:ext>
            </a:extLst>
          </p:cNvPr>
          <p:cNvGraphicFramePr>
            <a:graphicFrameLocks/>
          </p:cNvGraphicFramePr>
          <p:nvPr>
            <p:extLst>
              <p:ext uri="{D42A27DB-BD31-4B8C-83A1-F6EECF244321}">
                <p14:modId xmlns:p14="http://schemas.microsoft.com/office/powerpoint/2010/main" val="2702963497"/>
              </p:ext>
            </p:extLst>
          </p:nvPr>
        </p:nvGraphicFramePr>
        <p:xfrm>
          <a:off x="4637723" y="3669357"/>
          <a:ext cx="3221354" cy="18202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a:extLst>
              <a:ext uri="{FF2B5EF4-FFF2-40B4-BE49-F238E27FC236}">
                <a16:creationId xmlns:a16="http://schemas.microsoft.com/office/drawing/2014/main" id="{FB38DEED-248A-44B8-8E38-ACE38B66E464}"/>
              </a:ext>
            </a:extLst>
          </p:cNvPr>
          <p:cNvGraphicFramePr>
            <a:graphicFrameLocks/>
          </p:cNvGraphicFramePr>
          <p:nvPr>
            <p:extLst>
              <p:ext uri="{D42A27DB-BD31-4B8C-83A1-F6EECF244321}">
                <p14:modId xmlns:p14="http://schemas.microsoft.com/office/powerpoint/2010/main" val="1426886465"/>
              </p:ext>
            </p:extLst>
          </p:nvPr>
        </p:nvGraphicFramePr>
        <p:xfrm>
          <a:off x="1042989" y="3669357"/>
          <a:ext cx="3221354" cy="182022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id="{640ECE80-4877-43C1-B597-3E5EBEFF2C33}"/>
              </a:ext>
            </a:extLst>
          </p:cNvPr>
          <p:cNvGraphicFramePr>
            <a:graphicFrameLocks/>
          </p:cNvGraphicFramePr>
          <p:nvPr>
            <p:extLst>
              <p:ext uri="{D42A27DB-BD31-4B8C-83A1-F6EECF244321}">
                <p14:modId xmlns:p14="http://schemas.microsoft.com/office/powerpoint/2010/main" val="539635188"/>
              </p:ext>
            </p:extLst>
          </p:nvPr>
        </p:nvGraphicFramePr>
        <p:xfrm>
          <a:off x="3529554" y="1109364"/>
          <a:ext cx="3221354" cy="1820226"/>
        </p:xfrm>
        <a:graphic>
          <a:graphicData uri="http://schemas.openxmlformats.org/drawingml/2006/chart">
            <c:chart xmlns:c="http://schemas.openxmlformats.org/drawingml/2006/chart" xmlns:r="http://schemas.openxmlformats.org/officeDocument/2006/relationships" r:id="rId5"/>
          </a:graphicData>
        </a:graphic>
      </p:graphicFrame>
      <p:sp>
        <p:nvSpPr>
          <p:cNvPr id="2" name="Title 1">
            <a:extLst>
              <a:ext uri="{FF2B5EF4-FFF2-40B4-BE49-F238E27FC236}">
                <a16:creationId xmlns:a16="http://schemas.microsoft.com/office/drawing/2014/main" id="{F4717B0B-13FC-3603-BE8F-43EE8DA1206A}"/>
              </a:ext>
            </a:extLst>
          </p:cNvPr>
          <p:cNvSpPr>
            <a:spLocks noGrp="1"/>
          </p:cNvSpPr>
          <p:nvPr>
            <p:ph type="title"/>
          </p:nvPr>
        </p:nvSpPr>
        <p:spPr/>
        <p:txBody>
          <a:bodyPr/>
          <a:lstStyle/>
          <a:p>
            <a:r>
              <a:rPr lang="en-US" dirty="0"/>
              <a:t>Availability of appointments is an issue for some of the state’s pet owners</a:t>
            </a:r>
          </a:p>
        </p:txBody>
      </p:sp>
      <p:sp>
        <p:nvSpPr>
          <p:cNvPr id="4" name="Footer Placeholder 3">
            <a:extLst>
              <a:ext uri="{FF2B5EF4-FFF2-40B4-BE49-F238E27FC236}">
                <a16:creationId xmlns:a16="http://schemas.microsoft.com/office/drawing/2014/main" id="{AB35BB39-C0F2-1346-C5E3-C58A9889EAFB}"/>
              </a:ext>
            </a:extLst>
          </p:cNvPr>
          <p:cNvSpPr>
            <a:spLocks noGrp="1"/>
          </p:cNvSpPr>
          <p:nvPr>
            <p:ph type="ftr" sz="quarter" idx="3"/>
          </p:nvPr>
        </p:nvSpPr>
        <p:spPr/>
        <p:txBody>
          <a:bodyPr/>
          <a:lstStyle/>
          <a:p>
            <a:r>
              <a:rPr lang="en-US" dirty="0"/>
              <a:t>DFL Pet Owner Survey</a:t>
            </a:r>
          </a:p>
        </p:txBody>
      </p:sp>
      <p:sp>
        <p:nvSpPr>
          <p:cNvPr id="11" name="TextBox 10">
            <a:extLst>
              <a:ext uri="{FF2B5EF4-FFF2-40B4-BE49-F238E27FC236}">
                <a16:creationId xmlns:a16="http://schemas.microsoft.com/office/drawing/2014/main" id="{7DFCFC25-F6AB-3204-2CAE-9CE84F9BDB2F}"/>
              </a:ext>
            </a:extLst>
          </p:cNvPr>
          <p:cNvSpPr txBox="1"/>
          <p:nvPr/>
        </p:nvSpPr>
        <p:spPr>
          <a:xfrm>
            <a:off x="4627246" y="1623773"/>
            <a:ext cx="1219200" cy="707886"/>
          </a:xfrm>
          <a:prstGeom prst="rect">
            <a:avLst/>
          </a:prstGeom>
          <a:noFill/>
        </p:spPr>
        <p:txBody>
          <a:bodyPr wrap="square" rtlCol="0">
            <a:spAutoFit/>
          </a:bodyPr>
          <a:lstStyle/>
          <a:p>
            <a:r>
              <a:rPr lang="en-US" sz="4000" b="1" dirty="0">
                <a:solidFill>
                  <a:schemeClr val="accent6"/>
                </a:solidFill>
              </a:rPr>
              <a:t>18%</a:t>
            </a:r>
          </a:p>
        </p:txBody>
      </p:sp>
      <p:sp>
        <p:nvSpPr>
          <p:cNvPr id="12" name="TextBox 11">
            <a:extLst>
              <a:ext uri="{FF2B5EF4-FFF2-40B4-BE49-F238E27FC236}">
                <a16:creationId xmlns:a16="http://schemas.microsoft.com/office/drawing/2014/main" id="{D86ED1C8-7553-59C2-BE81-28536E85AB78}"/>
              </a:ext>
            </a:extLst>
          </p:cNvPr>
          <p:cNvSpPr txBox="1"/>
          <p:nvPr/>
        </p:nvSpPr>
        <p:spPr>
          <a:xfrm>
            <a:off x="5669983" y="4214247"/>
            <a:ext cx="1219200" cy="707886"/>
          </a:xfrm>
          <a:prstGeom prst="rect">
            <a:avLst/>
          </a:prstGeom>
          <a:noFill/>
        </p:spPr>
        <p:txBody>
          <a:bodyPr wrap="square" rtlCol="0">
            <a:spAutoFit/>
          </a:bodyPr>
          <a:lstStyle/>
          <a:p>
            <a:r>
              <a:rPr lang="en-US" sz="4000" b="1" dirty="0">
                <a:solidFill>
                  <a:schemeClr val="accent6"/>
                </a:solidFill>
              </a:rPr>
              <a:t>23%</a:t>
            </a:r>
          </a:p>
        </p:txBody>
      </p:sp>
      <p:sp>
        <p:nvSpPr>
          <p:cNvPr id="13" name="TextBox 12">
            <a:extLst>
              <a:ext uri="{FF2B5EF4-FFF2-40B4-BE49-F238E27FC236}">
                <a16:creationId xmlns:a16="http://schemas.microsoft.com/office/drawing/2014/main" id="{A7D1C9EF-EFC5-1463-EC0B-9AC6F1364841}"/>
              </a:ext>
            </a:extLst>
          </p:cNvPr>
          <p:cNvSpPr txBox="1"/>
          <p:nvPr/>
        </p:nvSpPr>
        <p:spPr>
          <a:xfrm>
            <a:off x="2067877" y="4214032"/>
            <a:ext cx="1219200" cy="707886"/>
          </a:xfrm>
          <a:prstGeom prst="rect">
            <a:avLst/>
          </a:prstGeom>
          <a:noFill/>
        </p:spPr>
        <p:txBody>
          <a:bodyPr wrap="square" rtlCol="0">
            <a:spAutoFit/>
          </a:bodyPr>
          <a:lstStyle/>
          <a:p>
            <a:r>
              <a:rPr lang="en-US" sz="4000" b="1" dirty="0">
                <a:solidFill>
                  <a:schemeClr val="accent6"/>
                </a:solidFill>
              </a:rPr>
              <a:t>26%</a:t>
            </a:r>
          </a:p>
        </p:txBody>
      </p:sp>
      <p:sp>
        <p:nvSpPr>
          <p:cNvPr id="14" name="TextBox 13">
            <a:extLst>
              <a:ext uri="{FF2B5EF4-FFF2-40B4-BE49-F238E27FC236}">
                <a16:creationId xmlns:a16="http://schemas.microsoft.com/office/drawing/2014/main" id="{09F49A98-5FB0-B431-790C-5CF5A0ECE596}"/>
              </a:ext>
            </a:extLst>
          </p:cNvPr>
          <p:cNvSpPr txBox="1"/>
          <p:nvPr/>
        </p:nvSpPr>
        <p:spPr>
          <a:xfrm>
            <a:off x="9289592" y="4182959"/>
            <a:ext cx="1219200" cy="707886"/>
          </a:xfrm>
          <a:prstGeom prst="rect">
            <a:avLst/>
          </a:prstGeom>
          <a:noFill/>
        </p:spPr>
        <p:txBody>
          <a:bodyPr wrap="square" rtlCol="0">
            <a:spAutoFit/>
          </a:bodyPr>
          <a:lstStyle/>
          <a:p>
            <a:r>
              <a:rPr lang="en-US" sz="4000" b="1" dirty="0">
                <a:solidFill>
                  <a:schemeClr val="accent6"/>
                </a:solidFill>
              </a:rPr>
              <a:t>21%</a:t>
            </a:r>
          </a:p>
        </p:txBody>
      </p:sp>
      <p:sp>
        <p:nvSpPr>
          <p:cNvPr id="15" name="TextBox 14">
            <a:extLst>
              <a:ext uri="{FF2B5EF4-FFF2-40B4-BE49-F238E27FC236}">
                <a16:creationId xmlns:a16="http://schemas.microsoft.com/office/drawing/2014/main" id="{EEE462F1-BAB7-CC44-4EAC-A573A8A49AD0}"/>
              </a:ext>
            </a:extLst>
          </p:cNvPr>
          <p:cNvSpPr txBox="1"/>
          <p:nvPr/>
        </p:nvSpPr>
        <p:spPr>
          <a:xfrm>
            <a:off x="6248400" y="1173207"/>
            <a:ext cx="3828766" cy="1723549"/>
          </a:xfrm>
          <a:prstGeom prst="rect">
            <a:avLst/>
          </a:prstGeom>
          <a:noFill/>
        </p:spPr>
        <p:txBody>
          <a:bodyPr wrap="square" rtlCol="0">
            <a:spAutoFit/>
          </a:bodyPr>
          <a:lstStyle/>
          <a:p>
            <a:r>
              <a:rPr lang="en-US" sz="1400" dirty="0">
                <a:solidFill>
                  <a:schemeClr val="tx1">
                    <a:lumMod val="65000"/>
                    <a:lumOff val="35000"/>
                  </a:schemeClr>
                </a:solidFill>
              </a:rPr>
              <a:t>of pet owners mentioned availability of appointments in an open-ended question asking for the biggest challenge they faced in finding and receiving veterinary care over the past year, the second most common sentiment.</a:t>
            </a:r>
            <a:br>
              <a:rPr lang="en-US" sz="1400" dirty="0">
                <a:solidFill>
                  <a:schemeClr val="tx1">
                    <a:lumMod val="65000"/>
                    <a:lumOff val="35000"/>
                  </a:schemeClr>
                </a:solidFill>
              </a:rPr>
            </a:br>
            <a:r>
              <a:rPr lang="en-US" sz="1100" i="1" dirty="0">
                <a:solidFill>
                  <a:schemeClr val="tx1">
                    <a:lumMod val="65000"/>
                    <a:lumOff val="35000"/>
                  </a:schemeClr>
                </a:solidFill>
              </a:rPr>
              <a:t>Open-ended, unaided responses, unveil the strongest barriers as they are the barriers most top-of-mind and therefore likely to have been experienced.</a:t>
            </a:r>
            <a:r>
              <a:rPr lang="en-US" sz="1400" dirty="0">
                <a:solidFill>
                  <a:schemeClr val="tx1">
                    <a:lumMod val="65000"/>
                    <a:lumOff val="35000"/>
                  </a:schemeClr>
                </a:solidFill>
              </a:rPr>
              <a:t> </a:t>
            </a:r>
          </a:p>
        </p:txBody>
      </p:sp>
      <p:sp>
        <p:nvSpPr>
          <p:cNvPr id="16" name="TextBox 15">
            <a:extLst>
              <a:ext uri="{FF2B5EF4-FFF2-40B4-BE49-F238E27FC236}">
                <a16:creationId xmlns:a16="http://schemas.microsoft.com/office/drawing/2014/main" id="{91126350-3392-D7B7-6EB0-756A38281C47}"/>
              </a:ext>
            </a:extLst>
          </p:cNvPr>
          <p:cNvSpPr txBox="1"/>
          <p:nvPr/>
        </p:nvSpPr>
        <p:spPr>
          <a:xfrm>
            <a:off x="1313401" y="5288280"/>
            <a:ext cx="2834640" cy="892552"/>
          </a:xfrm>
          <a:prstGeom prst="rect">
            <a:avLst/>
          </a:prstGeom>
          <a:noFill/>
        </p:spPr>
        <p:txBody>
          <a:bodyPr wrap="square" rtlCol="0">
            <a:spAutoFit/>
          </a:bodyPr>
          <a:lstStyle/>
          <a:p>
            <a:r>
              <a:rPr lang="en-US" sz="1300" i="1" dirty="0">
                <a:solidFill>
                  <a:schemeClr val="tx1">
                    <a:lumMod val="65000"/>
                    <a:lumOff val="35000"/>
                  </a:schemeClr>
                </a:solidFill>
              </a:rPr>
              <a:t>of pet owners experienced </a:t>
            </a:r>
            <a:r>
              <a:rPr lang="en-US" sz="1300" b="1" i="1" dirty="0">
                <a:solidFill>
                  <a:schemeClr val="tx1">
                    <a:lumMod val="65000"/>
                    <a:lumOff val="35000"/>
                  </a:schemeClr>
                </a:solidFill>
              </a:rPr>
              <a:t>long wait times for the next available appointment opening </a:t>
            </a:r>
            <a:r>
              <a:rPr lang="en-US" sz="1300" i="1" dirty="0">
                <a:solidFill>
                  <a:schemeClr val="tx1">
                    <a:lumMod val="65000"/>
                    <a:lumOff val="35000"/>
                  </a:schemeClr>
                </a:solidFill>
              </a:rPr>
              <a:t>while seeking veterinary care</a:t>
            </a:r>
            <a:r>
              <a:rPr lang="en-US" sz="1300" b="1" i="1" dirty="0">
                <a:solidFill>
                  <a:schemeClr val="tx1">
                    <a:lumMod val="65000"/>
                    <a:lumOff val="35000"/>
                  </a:schemeClr>
                </a:solidFill>
              </a:rPr>
              <a:t> </a:t>
            </a:r>
            <a:r>
              <a:rPr lang="en-US" sz="1300" i="1" dirty="0">
                <a:solidFill>
                  <a:schemeClr val="tx1">
                    <a:lumMod val="65000"/>
                    <a:lumOff val="35000"/>
                  </a:schemeClr>
                </a:solidFill>
              </a:rPr>
              <a:t>in the past year</a:t>
            </a:r>
          </a:p>
        </p:txBody>
      </p:sp>
      <p:sp>
        <p:nvSpPr>
          <p:cNvPr id="17" name="TextBox 16">
            <a:extLst>
              <a:ext uri="{FF2B5EF4-FFF2-40B4-BE49-F238E27FC236}">
                <a16:creationId xmlns:a16="http://schemas.microsoft.com/office/drawing/2014/main" id="{702041DC-4795-0F20-FE08-628B68680FAA}"/>
              </a:ext>
            </a:extLst>
          </p:cNvPr>
          <p:cNvSpPr txBox="1"/>
          <p:nvPr/>
        </p:nvSpPr>
        <p:spPr>
          <a:xfrm>
            <a:off x="8442960" y="5288280"/>
            <a:ext cx="2834640" cy="892552"/>
          </a:xfrm>
          <a:prstGeom prst="rect">
            <a:avLst/>
          </a:prstGeom>
          <a:noFill/>
        </p:spPr>
        <p:txBody>
          <a:bodyPr wrap="square" rtlCol="0">
            <a:spAutoFit/>
          </a:bodyPr>
          <a:lstStyle/>
          <a:p>
            <a:r>
              <a:rPr lang="en-US" sz="1300" i="1" dirty="0">
                <a:solidFill>
                  <a:schemeClr val="tx1">
                    <a:lumMod val="65000"/>
                    <a:lumOff val="35000"/>
                  </a:schemeClr>
                </a:solidFill>
              </a:rPr>
              <a:t>of pet owners said </a:t>
            </a:r>
            <a:r>
              <a:rPr lang="en-US" sz="1300" b="1" i="1" dirty="0">
                <a:solidFill>
                  <a:schemeClr val="tx1">
                    <a:lumMod val="65000"/>
                    <a:lumOff val="35000"/>
                  </a:schemeClr>
                </a:solidFill>
              </a:rPr>
              <a:t>finding and getting in to see a veterinarian for urgent or emergency medical care was difficult </a:t>
            </a:r>
            <a:r>
              <a:rPr lang="en-US" sz="1300" i="1" dirty="0">
                <a:solidFill>
                  <a:schemeClr val="tx1">
                    <a:lumMod val="65000"/>
                    <a:lumOff val="35000"/>
                  </a:schemeClr>
                </a:solidFill>
              </a:rPr>
              <a:t>in the past year</a:t>
            </a:r>
          </a:p>
        </p:txBody>
      </p:sp>
      <p:sp>
        <p:nvSpPr>
          <p:cNvPr id="18" name="TextBox 17">
            <a:extLst>
              <a:ext uri="{FF2B5EF4-FFF2-40B4-BE49-F238E27FC236}">
                <a16:creationId xmlns:a16="http://schemas.microsoft.com/office/drawing/2014/main" id="{F4029E8B-6592-4FF6-7228-0194D84816B4}"/>
              </a:ext>
            </a:extLst>
          </p:cNvPr>
          <p:cNvSpPr txBox="1"/>
          <p:nvPr/>
        </p:nvSpPr>
        <p:spPr>
          <a:xfrm>
            <a:off x="4861560" y="5288280"/>
            <a:ext cx="2834640" cy="892552"/>
          </a:xfrm>
          <a:prstGeom prst="rect">
            <a:avLst/>
          </a:prstGeom>
          <a:noFill/>
        </p:spPr>
        <p:txBody>
          <a:bodyPr wrap="square" rtlCol="0">
            <a:spAutoFit/>
          </a:bodyPr>
          <a:lstStyle/>
          <a:p>
            <a:r>
              <a:rPr lang="en-US" sz="1300" i="1" dirty="0">
                <a:solidFill>
                  <a:schemeClr val="tx1">
                    <a:lumMod val="65000"/>
                    <a:lumOff val="35000"/>
                  </a:schemeClr>
                </a:solidFill>
              </a:rPr>
              <a:t>of pet owners said </a:t>
            </a:r>
            <a:r>
              <a:rPr lang="en-US" sz="1300" b="1" i="1" dirty="0">
                <a:solidFill>
                  <a:schemeClr val="tx1">
                    <a:lumMod val="65000"/>
                    <a:lumOff val="35000"/>
                  </a:schemeClr>
                </a:solidFill>
              </a:rPr>
              <a:t>being able to schedule timely appointment(s) with their desired veterinarian was difficult </a:t>
            </a:r>
            <a:r>
              <a:rPr lang="en-US" sz="1300" i="1" dirty="0">
                <a:solidFill>
                  <a:schemeClr val="tx1">
                    <a:lumMod val="65000"/>
                    <a:lumOff val="35000"/>
                  </a:schemeClr>
                </a:solidFill>
              </a:rPr>
              <a:t>in the past year</a:t>
            </a:r>
          </a:p>
        </p:txBody>
      </p:sp>
      <p:sp>
        <p:nvSpPr>
          <p:cNvPr id="3" name="Left Brace 2">
            <a:extLst>
              <a:ext uri="{FF2B5EF4-FFF2-40B4-BE49-F238E27FC236}">
                <a16:creationId xmlns:a16="http://schemas.microsoft.com/office/drawing/2014/main" id="{107C8FDB-2805-34F3-F326-00915B4C477D}"/>
              </a:ext>
            </a:extLst>
          </p:cNvPr>
          <p:cNvSpPr/>
          <p:nvPr/>
        </p:nvSpPr>
        <p:spPr>
          <a:xfrm rot="5400000">
            <a:off x="6018321" y="-762144"/>
            <a:ext cx="374714" cy="8772246"/>
          </a:xfrm>
          <a:prstGeom prst="lef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Box 4">
            <a:extLst>
              <a:ext uri="{FF2B5EF4-FFF2-40B4-BE49-F238E27FC236}">
                <a16:creationId xmlns:a16="http://schemas.microsoft.com/office/drawing/2014/main" id="{897DE524-3A43-C33E-22AF-D44ADB009004}"/>
              </a:ext>
            </a:extLst>
          </p:cNvPr>
          <p:cNvSpPr txBox="1"/>
          <p:nvPr/>
        </p:nvSpPr>
        <p:spPr>
          <a:xfrm>
            <a:off x="4748002" y="3026091"/>
            <a:ext cx="3221354" cy="430887"/>
          </a:xfrm>
          <a:prstGeom prst="rect">
            <a:avLst/>
          </a:prstGeom>
          <a:noFill/>
        </p:spPr>
        <p:txBody>
          <a:bodyPr wrap="square" rtlCol="0">
            <a:spAutoFit/>
          </a:bodyPr>
          <a:lstStyle/>
          <a:p>
            <a:r>
              <a:rPr lang="en-US" sz="1100" i="1" dirty="0">
                <a:solidFill>
                  <a:schemeClr val="accent1"/>
                </a:solidFill>
              </a:rPr>
              <a:t>We then followed up with specific questions to measure different aspects of each challenge.</a:t>
            </a:r>
          </a:p>
        </p:txBody>
      </p:sp>
    </p:spTree>
    <p:extLst>
      <p:ext uri="{BB962C8B-B14F-4D97-AF65-F5344CB8AC3E}">
        <p14:creationId xmlns:p14="http://schemas.microsoft.com/office/powerpoint/2010/main" val="350743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92235-7D8D-FB0A-5483-5ED480B0887A}"/>
              </a:ext>
            </a:extLst>
          </p:cNvPr>
          <p:cNvSpPr>
            <a:spLocks noGrp="1"/>
          </p:cNvSpPr>
          <p:nvPr>
            <p:ph type="title"/>
          </p:nvPr>
        </p:nvSpPr>
        <p:spPr/>
        <p:txBody>
          <a:bodyPr/>
          <a:lstStyle/>
          <a:p>
            <a:r>
              <a:rPr lang="en-US" dirty="0"/>
              <a:t>Colorado pet owners with lower household incomes faced greater barriers to accessing care, especially related to cost</a:t>
            </a:r>
          </a:p>
        </p:txBody>
      </p:sp>
      <p:sp>
        <p:nvSpPr>
          <p:cNvPr id="4" name="Content Placeholder 3">
            <a:extLst>
              <a:ext uri="{FF2B5EF4-FFF2-40B4-BE49-F238E27FC236}">
                <a16:creationId xmlns:a16="http://schemas.microsoft.com/office/drawing/2014/main" id="{B419C947-B2FF-12F7-34F0-0E1B42BC576C}"/>
              </a:ext>
            </a:extLst>
          </p:cNvPr>
          <p:cNvSpPr>
            <a:spLocks noGrp="1"/>
          </p:cNvSpPr>
          <p:nvPr>
            <p:ph sz="quarter" idx="2"/>
          </p:nvPr>
        </p:nvSpPr>
        <p:spPr>
          <a:xfrm>
            <a:off x="5229726" y="1447800"/>
            <a:ext cx="6657474" cy="4419600"/>
          </a:xfrm>
        </p:spPr>
        <p:txBody>
          <a:bodyPr/>
          <a:lstStyle/>
          <a:p>
            <a:pPr marL="0" indent="0">
              <a:buNone/>
            </a:pPr>
            <a:r>
              <a:rPr lang="en-US" i="1" dirty="0"/>
              <a:t>The chart on the left presents the percentage of Colorado pet owners who said they were strongly satisfied with their ability to find and receive quality veterinary care in their area segmented by household income. Pet owners with the lowest household incomes were much less likely to be strongly satisfied (25%) than those with the highest incomes (60%). Additionally, pet owners with lower incomes had distinct experiences in the following areas:</a:t>
            </a:r>
          </a:p>
          <a:p>
            <a:r>
              <a:rPr lang="en-US" dirty="0"/>
              <a:t>Pet owners with household incomes below $50,000 a year were twice as likely (44%) as others (22%) to mention high costs as the biggest challenge they faced in finding and receiving veterinary care in the past year.</a:t>
            </a:r>
          </a:p>
          <a:p>
            <a:r>
              <a:rPr lang="en-US" dirty="0"/>
              <a:t>Those with household incomes below $50,000 a year were more likely (37%) to say that concerns over the possible high cost of care caused them to not take their pet(s) to a veterinarian in the last year compared to 16% of pet owners with higher incomes.</a:t>
            </a:r>
          </a:p>
          <a:p>
            <a:r>
              <a:rPr lang="en-US" dirty="0"/>
              <a:t>Pet owners with household incomes below $30,000 a year were more likely to say they found it difficult to find a desired veterinarian that was accepting new patients (37%) than others (14%) within the past year.</a:t>
            </a:r>
          </a:p>
        </p:txBody>
      </p:sp>
      <p:sp>
        <p:nvSpPr>
          <p:cNvPr id="5" name="Footer Placeholder 4">
            <a:extLst>
              <a:ext uri="{FF2B5EF4-FFF2-40B4-BE49-F238E27FC236}">
                <a16:creationId xmlns:a16="http://schemas.microsoft.com/office/drawing/2014/main" id="{50E4A827-C3DE-F7F4-2578-44BB27731983}"/>
              </a:ext>
            </a:extLst>
          </p:cNvPr>
          <p:cNvSpPr>
            <a:spLocks noGrp="1"/>
          </p:cNvSpPr>
          <p:nvPr>
            <p:ph type="ftr" sz="quarter" idx="3"/>
          </p:nvPr>
        </p:nvSpPr>
        <p:spPr/>
        <p:txBody>
          <a:bodyPr/>
          <a:lstStyle/>
          <a:p>
            <a:r>
              <a:rPr lang="en-US" dirty="0"/>
              <a:t>DFL Pet Owner Survey</a:t>
            </a:r>
          </a:p>
        </p:txBody>
      </p:sp>
      <p:graphicFrame>
        <p:nvGraphicFramePr>
          <p:cNvPr id="6" name="Content Placeholder 5">
            <a:extLst>
              <a:ext uri="{FF2B5EF4-FFF2-40B4-BE49-F238E27FC236}">
                <a16:creationId xmlns:a16="http://schemas.microsoft.com/office/drawing/2014/main" id="{ECE3AC73-917C-EC56-EA95-4718DF7B73A5}"/>
              </a:ext>
            </a:extLst>
          </p:cNvPr>
          <p:cNvGraphicFramePr>
            <a:graphicFrameLocks noGrp="1"/>
          </p:cNvGraphicFramePr>
          <p:nvPr>
            <p:ph sz="quarter" idx="1"/>
            <p:extLst>
              <p:ext uri="{D42A27DB-BD31-4B8C-83A1-F6EECF244321}">
                <p14:modId xmlns:p14="http://schemas.microsoft.com/office/powerpoint/2010/main" val="4200779215"/>
              </p:ext>
            </p:extLst>
          </p:nvPr>
        </p:nvGraphicFramePr>
        <p:xfrm>
          <a:off x="284164" y="1447800"/>
          <a:ext cx="4822858" cy="4419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00781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A319F-4A64-C32C-F1A7-3181BBEBD0FC}"/>
              </a:ext>
            </a:extLst>
          </p:cNvPr>
          <p:cNvSpPr>
            <a:spLocks noGrp="1"/>
          </p:cNvSpPr>
          <p:nvPr>
            <p:ph type="title"/>
          </p:nvPr>
        </p:nvSpPr>
        <p:spPr/>
        <p:txBody>
          <a:bodyPr/>
          <a:lstStyle/>
          <a:p>
            <a:r>
              <a:rPr lang="en-US" dirty="0"/>
              <a:t>Pet owners who lived outside the front range were more likely to say their biggest challenge over the past year was a lack of conveniently located vet offices</a:t>
            </a:r>
          </a:p>
        </p:txBody>
      </p:sp>
      <p:sp>
        <p:nvSpPr>
          <p:cNvPr id="4" name="Content Placeholder 3">
            <a:extLst>
              <a:ext uri="{FF2B5EF4-FFF2-40B4-BE49-F238E27FC236}">
                <a16:creationId xmlns:a16="http://schemas.microsoft.com/office/drawing/2014/main" id="{197677A1-A35C-1A56-733D-368465F07F21}"/>
              </a:ext>
            </a:extLst>
          </p:cNvPr>
          <p:cNvSpPr>
            <a:spLocks noGrp="1"/>
          </p:cNvSpPr>
          <p:nvPr>
            <p:ph sz="quarter" idx="2"/>
          </p:nvPr>
        </p:nvSpPr>
        <p:spPr>
          <a:xfrm>
            <a:off x="5749047" y="1867711"/>
            <a:ext cx="6138153" cy="3999688"/>
          </a:xfrm>
        </p:spPr>
        <p:txBody>
          <a:bodyPr/>
          <a:lstStyle/>
          <a:p>
            <a:pPr marL="0" indent="0">
              <a:buNone/>
            </a:pPr>
            <a:r>
              <a:rPr lang="en-US" sz="1600" i="1" dirty="0">
                <a:solidFill>
                  <a:schemeClr val="tx1">
                    <a:lumMod val="65000"/>
                    <a:lumOff val="35000"/>
                  </a:schemeClr>
                </a:solidFill>
              </a:rPr>
              <a:t>Nearly one out of five (18%) pet owners living outside the front range mentioned a lack of conveniently located vet offices in an open-ended question asking for the biggest challenge they faced in finding and receiving veterinary care over the past year. Other differences by region of residence included:</a:t>
            </a:r>
          </a:p>
          <a:p>
            <a:r>
              <a:rPr lang="en-US" sz="1600" dirty="0">
                <a:solidFill>
                  <a:schemeClr val="tx1">
                    <a:lumMod val="65000"/>
                    <a:lumOff val="35000"/>
                  </a:schemeClr>
                </a:solidFill>
              </a:rPr>
              <a:t>Pet owners living outside of the front range were more likely to say they were dissatisfied with their ability to find and receive quality veterinary care in their area (19%) than those living in the Denver metro area (9%), though this difference was not statistically significant. </a:t>
            </a:r>
          </a:p>
          <a:p>
            <a:r>
              <a:rPr lang="en-US" dirty="0"/>
              <a:t>Front range pet owners were more likely to say they would be comfortable using veterinary telehealth if it were allowed under state law (52%) than those outside the front range (39%), though this difference was not statistically significant. </a:t>
            </a:r>
          </a:p>
        </p:txBody>
      </p:sp>
      <p:sp>
        <p:nvSpPr>
          <p:cNvPr id="5" name="Footer Placeholder 4">
            <a:extLst>
              <a:ext uri="{FF2B5EF4-FFF2-40B4-BE49-F238E27FC236}">
                <a16:creationId xmlns:a16="http://schemas.microsoft.com/office/drawing/2014/main" id="{57C63278-943E-543B-BFB8-B0A8F140FCA7}"/>
              </a:ext>
            </a:extLst>
          </p:cNvPr>
          <p:cNvSpPr>
            <a:spLocks noGrp="1"/>
          </p:cNvSpPr>
          <p:nvPr>
            <p:ph type="ftr" sz="quarter" idx="3"/>
          </p:nvPr>
        </p:nvSpPr>
        <p:spPr/>
        <p:txBody>
          <a:bodyPr/>
          <a:lstStyle/>
          <a:p>
            <a:r>
              <a:rPr lang="en-US" dirty="0"/>
              <a:t>DFL Pet Owner Survey</a:t>
            </a:r>
          </a:p>
        </p:txBody>
      </p:sp>
      <p:graphicFrame>
        <p:nvGraphicFramePr>
          <p:cNvPr id="6" name="Content Placeholder 5">
            <a:extLst>
              <a:ext uri="{FF2B5EF4-FFF2-40B4-BE49-F238E27FC236}">
                <a16:creationId xmlns:a16="http://schemas.microsoft.com/office/drawing/2014/main" id="{959CE0D3-C1F1-3904-481F-29C39E994C41}"/>
              </a:ext>
            </a:extLst>
          </p:cNvPr>
          <p:cNvGraphicFramePr>
            <a:graphicFrameLocks noGrp="1"/>
          </p:cNvGraphicFramePr>
          <p:nvPr>
            <p:ph sz="quarter" idx="1"/>
            <p:extLst>
              <p:ext uri="{D42A27DB-BD31-4B8C-83A1-F6EECF244321}">
                <p14:modId xmlns:p14="http://schemas.microsoft.com/office/powerpoint/2010/main" val="4231175550"/>
              </p:ext>
            </p:extLst>
          </p:nvPr>
        </p:nvGraphicFramePr>
        <p:xfrm>
          <a:off x="284163" y="1643974"/>
          <a:ext cx="5608637" cy="42234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4666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EE0674C-06EC-154D-8A5B-9F746B56CE9B}"/>
              </a:ext>
            </a:extLst>
          </p:cNvPr>
          <p:cNvSpPr>
            <a:spLocks noGrp="1"/>
          </p:cNvSpPr>
          <p:nvPr>
            <p:ph sz="half" idx="2"/>
          </p:nvPr>
        </p:nvSpPr>
        <p:spPr>
          <a:xfrm>
            <a:off x="284480" y="1790700"/>
            <a:ext cx="5608320" cy="1638300"/>
          </a:xfrm>
        </p:spPr>
        <p:txBody>
          <a:bodyPr/>
          <a:lstStyle/>
          <a:p>
            <a:pPr marL="0" indent="0">
              <a:buNone/>
            </a:pPr>
            <a:r>
              <a:rPr lang="en-US"/>
              <a:t>After understanding </a:t>
            </a:r>
            <a:r>
              <a:rPr lang="en-US" dirty="0"/>
              <a:t>possible barriers to accessing veterinary care for pets in Colorado, the survey explored two potential solutions that could help increase access. This included telehealth options and the possible creation of a new licensed, mid-level professional. </a:t>
            </a:r>
          </a:p>
          <a:p>
            <a:pPr marL="0" indent="0">
              <a:buNone/>
            </a:pPr>
            <a:r>
              <a:rPr lang="en-US" dirty="0"/>
              <a:t>Support and comfort with both were generally high with few opposed. These are summarized in the following slides and further expanded on in the full report.</a:t>
            </a:r>
          </a:p>
        </p:txBody>
      </p:sp>
      <p:sp>
        <p:nvSpPr>
          <p:cNvPr id="6" name="Footer Placeholder 5">
            <a:extLst>
              <a:ext uri="{FF2B5EF4-FFF2-40B4-BE49-F238E27FC236}">
                <a16:creationId xmlns:a16="http://schemas.microsoft.com/office/drawing/2014/main" id="{39E0A5A2-02AF-F99F-7903-151EC337ECC6}"/>
              </a:ext>
            </a:extLst>
          </p:cNvPr>
          <p:cNvSpPr>
            <a:spLocks noGrp="1"/>
          </p:cNvSpPr>
          <p:nvPr>
            <p:ph type="ftr" sz="quarter" idx="13"/>
          </p:nvPr>
        </p:nvSpPr>
        <p:spPr/>
        <p:txBody>
          <a:bodyPr/>
          <a:lstStyle/>
          <a:p>
            <a:r>
              <a:rPr lang="en-US" dirty="0"/>
              <a:t>DFL Pet Owner Survey</a:t>
            </a:r>
          </a:p>
        </p:txBody>
      </p:sp>
      <p:sp>
        <p:nvSpPr>
          <p:cNvPr id="7" name="Title 6">
            <a:extLst>
              <a:ext uri="{FF2B5EF4-FFF2-40B4-BE49-F238E27FC236}">
                <a16:creationId xmlns:a16="http://schemas.microsoft.com/office/drawing/2014/main" id="{11CB2752-AE41-954C-26B2-004EB6CB7CAD}"/>
              </a:ext>
            </a:extLst>
          </p:cNvPr>
          <p:cNvSpPr>
            <a:spLocks noGrp="1"/>
          </p:cNvSpPr>
          <p:nvPr>
            <p:ph type="title"/>
          </p:nvPr>
        </p:nvSpPr>
        <p:spPr/>
        <p:txBody>
          <a:bodyPr/>
          <a:lstStyle/>
          <a:p>
            <a:r>
              <a:rPr lang="en-US" dirty="0"/>
              <a:t>POSSIBLE SOLUTIONS TO INCREASE ACCESS</a:t>
            </a:r>
          </a:p>
        </p:txBody>
      </p:sp>
      <p:pic>
        <p:nvPicPr>
          <p:cNvPr id="14" name="Graphic 13" descr="Medical outline">
            <a:extLst>
              <a:ext uri="{FF2B5EF4-FFF2-40B4-BE49-F238E27FC236}">
                <a16:creationId xmlns:a16="http://schemas.microsoft.com/office/drawing/2014/main" id="{1E7F8032-AF0E-B840-6F95-79A5DAF20F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96400" y="2636126"/>
            <a:ext cx="1676400" cy="1676400"/>
          </a:xfrm>
          <a:prstGeom prst="rect">
            <a:avLst/>
          </a:prstGeom>
        </p:spPr>
      </p:pic>
      <p:sp>
        <p:nvSpPr>
          <p:cNvPr id="21" name="TextBox 20">
            <a:extLst>
              <a:ext uri="{FF2B5EF4-FFF2-40B4-BE49-F238E27FC236}">
                <a16:creationId xmlns:a16="http://schemas.microsoft.com/office/drawing/2014/main" id="{295046CE-30D9-81EB-1349-48B2E930F502}"/>
              </a:ext>
            </a:extLst>
          </p:cNvPr>
          <p:cNvSpPr txBox="1"/>
          <p:nvPr/>
        </p:nvSpPr>
        <p:spPr>
          <a:xfrm>
            <a:off x="7346967" y="3080188"/>
            <a:ext cx="1181990" cy="369332"/>
          </a:xfrm>
          <a:prstGeom prst="rect">
            <a:avLst/>
          </a:prstGeom>
          <a:noFill/>
        </p:spPr>
        <p:txBody>
          <a:bodyPr wrap="none" rtlCol="0">
            <a:spAutoFit/>
          </a:bodyPr>
          <a:lstStyle/>
          <a:p>
            <a:r>
              <a:rPr lang="en-US" dirty="0">
                <a:solidFill>
                  <a:schemeClr val="tx1">
                    <a:lumMod val="65000"/>
                    <a:lumOff val="35000"/>
                  </a:schemeClr>
                </a:solidFill>
              </a:rPr>
              <a:t>Telehealth</a:t>
            </a:r>
          </a:p>
        </p:txBody>
      </p:sp>
      <p:sp>
        <p:nvSpPr>
          <p:cNvPr id="22" name="TextBox 21">
            <a:extLst>
              <a:ext uri="{FF2B5EF4-FFF2-40B4-BE49-F238E27FC236}">
                <a16:creationId xmlns:a16="http://schemas.microsoft.com/office/drawing/2014/main" id="{4C85CF9B-3704-6AC1-0B93-2A7B5E9FDC9E}"/>
              </a:ext>
            </a:extLst>
          </p:cNvPr>
          <p:cNvSpPr txBox="1"/>
          <p:nvPr/>
        </p:nvSpPr>
        <p:spPr>
          <a:xfrm>
            <a:off x="7190802" y="4925895"/>
            <a:ext cx="1494320" cy="646331"/>
          </a:xfrm>
          <a:prstGeom prst="rect">
            <a:avLst/>
          </a:prstGeom>
          <a:noFill/>
        </p:spPr>
        <p:txBody>
          <a:bodyPr wrap="none" rtlCol="0">
            <a:spAutoFit/>
          </a:bodyPr>
          <a:lstStyle/>
          <a:p>
            <a:pPr algn="ctr"/>
            <a:r>
              <a:rPr lang="en-US" dirty="0">
                <a:solidFill>
                  <a:schemeClr val="tx1">
                    <a:lumMod val="65000"/>
                    <a:lumOff val="35000"/>
                  </a:schemeClr>
                </a:solidFill>
              </a:rPr>
              <a:t>New licensed</a:t>
            </a:r>
          </a:p>
          <a:p>
            <a:pPr algn="ctr"/>
            <a:r>
              <a:rPr lang="en-US" dirty="0">
                <a:solidFill>
                  <a:schemeClr val="tx1">
                    <a:lumMod val="65000"/>
                    <a:lumOff val="35000"/>
                  </a:schemeClr>
                </a:solidFill>
              </a:rPr>
              <a:t>position</a:t>
            </a:r>
          </a:p>
        </p:txBody>
      </p:sp>
      <p:sp>
        <p:nvSpPr>
          <p:cNvPr id="23" name="TextBox 22">
            <a:extLst>
              <a:ext uri="{FF2B5EF4-FFF2-40B4-BE49-F238E27FC236}">
                <a16:creationId xmlns:a16="http://schemas.microsoft.com/office/drawing/2014/main" id="{CB61B111-FF3D-F122-5627-6CD2310FC6FE}"/>
              </a:ext>
            </a:extLst>
          </p:cNvPr>
          <p:cNvSpPr txBox="1"/>
          <p:nvPr/>
        </p:nvSpPr>
        <p:spPr>
          <a:xfrm>
            <a:off x="9535510" y="4306669"/>
            <a:ext cx="1187441" cy="646331"/>
          </a:xfrm>
          <a:prstGeom prst="rect">
            <a:avLst/>
          </a:prstGeom>
          <a:noFill/>
        </p:spPr>
        <p:txBody>
          <a:bodyPr wrap="none" rtlCol="0">
            <a:spAutoFit/>
          </a:bodyPr>
          <a:lstStyle/>
          <a:p>
            <a:pPr algn="ctr"/>
            <a:r>
              <a:rPr lang="en-US" dirty="0">
                <a:solidFill>
                  <a:schemeClr val="tx1">
                    <a:lumMod val="65000"/>
                    <a:lumOff val="35000"/>
                  </a:schemeClr>
                </a:solidFill>
              </a:rPr>
              <a:t>Veterinary</a:t>
            </a:r>
          </a:p>
          <a:p>
            <a:pPr algn="ctr"/>
            <a:r>
              <a:rPr lang="en-US" dirty="0">
                <a:solidFill>
                  <a:schemeClr val="tx1">
                    <a:lumMod val="65000"/>
                    <a:lumOff val="35000"/>
                  </a:schemeClr>
                </a:solidFill>
              </a:rPr>
              <a:t>Care</a:t>
            </a:r>
          </a:p>
        </p:txBody>
      </p:sp>
      <p:sp>
        <p:nvSpPr>
          <p:cNvPr id="24" name="TextBox 23">
            <a:extLst>
              <a:ext uri="{FF2B5EF4-FFF2-40B4-BE49-F238E27FC236}">
                <a16:creationId xmlns:a16="http://schemas.microsoft.com/office/drawing/2014/main" id="{5F2F3076-98BA-9099-7008-52A8F70D1BB7}"/>
              </a:ext>
            </a:extLst>
          </p:cNvPr>
          <p:cNvSpPr txBox="1"/>
          <p:nvPr/>
        </p:nvSpPr>
        <p:spPr>
          <a:xfrm>
            <a:off x="7572547" y="1232260"/>
            <a:ext cx="2653290" cy="369332"/>
          </a:xfrm>
          <a:prstGeom prst="rect">
            <a:avLst/>
          </a:prstGeom>
          <a:noFill/>
        </p:spPr>
        <p:txBody>
          <a:bodyPr wrap="none" rtlCol="0">
            <a:spAutoFit/>
          </a:bodyPr>
          <a:lstStyle/>
          <a:p>
            <a:r>
              <a:rPr lang="en-US" b="1" dirty="0"/>
              <a:t>Possible Solutions Tested</a:t>
            </a:r>
          </a:p>
        </p:txBody>
      </p:sp>
      <p:sp>
        <p:nvSpPr>
          <p:cNvPr id="2" name="Arrow: Notched Right 1">
            <a:extLst>
              <a:ext uri="{FF2B5EF4-FFF2-40B4-BE49-F238E27FC236}">
                <a16:creationId xmlns:a16="http://schemas.microsoft.com/office/drawing/2014/main" id="{D7C17B92-F1D9-85E5-598B-C29374F41D13}"/>
              </a:ext>
            </a:extLst>
          </p:cNvPr>
          <p:cNvSpPr/>
          <p:nvPr/>
        </p:nvSpPr>
        <p:spPr>
          <a:xfrm>
            <a:off x="8674383" y="4279745"/>
            <a:ext cx="611278" cy="369332"/>
          </a:xfrm>
          <a:prstGeom prst="notched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Arrow: Notched Right 2">
            <a:extLst>
              <a:ext uri="{FF2B5EF4-FFF2-40B4-BE49-F238E27FC236}">
                <a16:creationId xmlns:a16="http://schemas.microsoft.com/office/drawing/2014/main" id="{E5BD0E12-BD44-22C1-C24D-F66526E6F501}"/>
              </a:ext>
            </a:extLst>
          </p:cNvPr>
          <p:cNvSpPr/>
          <p:nvPr/>
        </p:nvSpPr>
        <p:spPr>
          <a:xfrm>
            <a:off x="8674383" y="2708635"/>
            <a:ext cx="611278" cy="369332"/>
          </a:xfrm>
          <a:prstGeom prst="notched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descr="Doctor female outline">
            <a:extLst>
              <a:ext uri="{FF2B5EF4-FFF2-40B4-BE49-F238E27FC236}">
                <a16:creationId xmlns:a16="http://schemas.microsoft.com/office/drawing/2014/main" id="{C741E3D2-8678-8F44-44B5-20869355E9A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480762" y="4035160"/>
            <a:ext cx="914400" cy="914400"/>
          </a:xfrm>
          <a:prstGeom prst="rect">
            <a:avLst/>
          </a:prstGeom>
        </p:spPr>
      </p:pic>
      <p:pic>
        <p:nvPicPr>
          <p:cNvPr id="13" name="Graphic 12" descr="Call center outline">
            <a:extLst>
              <a:ext uri="{FF2B5EF4-FFF2-40B4-BE49-F238E27FC236}">
                <a16:creationId xmlns:a16="http://schemas.microsoft.com/office/drawing/2014/main" id="{4A99CDB8-3A4E-568D-2E41-8DB34E00133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480762" y="2191610"/>
            <a:ext cx="914400" cy="914400"/>
          </a:xfrm>
          <a:prstGeom prst="rect">
            <a:avLst/>
          </a:prstGeom>
        </p:spPr>
      </p:pic>
    </p:spTree>
    <p:extLst>
      <p:ext uri="{BB962C8B-B14F-4D97-AF65-F5344CB8AC3E}">
        <p14:creationId xmlns:p14="http://schemas.microsoft.com/office/powerpoint/2010/main" val="17101594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rona Presentation_Footer 1">
  <a:themeElements>
    <a:clrScheme name="Custom 2">
      <a:dk1>
        <a:sysClr val="windowText" lastClr="000000"/>
      </a:dk1>
      <a:lt1>
        <a:sysClr val="window" lastClr="FFFFFF"/>
      </a:lt1>
      <a:dk2>
        <a:srgbClr val="000000"/>
      </a:dk2>
      <a:lt2>
        <a:srgbClr val="000000"/>
      </a:lt2>
      <a:accent1>
        <a:srgbClr val="F5801B"/>
      </a:accent1>
      <a:accent2>
        <a:srgbClr val="994708"/>
      </a:accent2>
      <a:accent3>
        <a:srgbClr val="AC622F"/>
      </a:accent3>
      <a:accent4>
        <a:srgbClr val="A87C00"/>
      </a:accent4>
      <a:accent5>
        <a:srgbClr val="31859B"/>
      </a:accent5>
      <a:accent6>
        <a:srgbClr val="76923C"/>
      </a:accent6>
      <a:hlink>
        <a:srgbClr val="76923C"/>
      </a:hlink>
      <a:folHlink>
        <a:srgbClr val="800080"/>
      </a:folHlink>
    </a:clrScheme>
    <a:fontScheme name="Corona Theme">
      <a:majorFont>
        <a:latin typeface="Segoe UI"/>
        <a:ea typeface=""/>
        <a:cs typeface=""/>
      </a:majorFont>
      <a:minorFont>
        <a:latin typeface="Segoe UI Semilight"/>
        <a:ea typeface=""/>
        <a:cs typeface=""/>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Presentation2" id="{D6B421FB-BD6D-445D-98E4-27FE4EAC37D8}" vid="{F2500AB5-D5A5-4614-ACE0-15619A829D6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rona">
    <a:dk1>
      <a:sysClr val="windowText" lastClr="000000"/>
    </a:dk1>
    <a:lt1>
      <a:sysClr val="window" lastClr="FFFFFF"/>
    </a:lt1>
    <a:dk2>
      <a:srgbClr val="000000"/>
    </a:dk2>
    <a:lt2>
      <a:srgbClr val="000000"/>
    </a:lt2>
    <a:accent1>
      <a:srgbClr val="F5801B"/>
    </a:accent1>
    <a:accent2>
      <a:srgbClr val="994708"/>
    </a:accent2>
    <a:accent3>
      <a:srgbClr val="AC622F"/>
    </a:accent3>
    <a:accent4>
      <a:srgbClr val="A87C00"/>
    </a:accent4>
    <a:accent5>
      <a:srgbClr val="31859B"/>
    </a:accent5>
    <a:accent6>
      <a:srgbClr val="76923C"/>
    </a:accent6>
    <a:hlink>
      <a:srgbClr val="76923C"/>
    </a:hlink>
    <a:folHlink>
      <a:srgbClr val="800080"/>
    </a:folHlink>
  </a:clrScheme>
  <a:fontScheme name="Corona Insights Theme">
    <a:majorFont>
      <a:latin typeface="Segoe UI"/>
      <a:ea typeface=""/>
      <a:cs typeface=""/>
    </a:majorFont>
    <a:minorFont>
      <a:latin typeface="Segoe UI Semi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Corona">
    <a:dk1>
      <a:sysClr val="windowText" lastClr="000000"/>
    </a:dk1>
    <a:lt1>
      <a:sysClr val="window" lastClr="FFFFFF"/>
    </a:lt1>
    <a:dk2>
      <a:srgbClr val="000000"/>
    </a:dk2>
    <a:lt2>
      <a:srgbClr val="000000"/>
    </a:lt2>
    <a:accent1>
      <a:srgbClr val="F5801B"/>
    </a:accent1>
    <a:accent2>
      <a:srgbClr val="994708"/>
    </a:accent2>
    <a:accent3>
      <a:srgbClr val="AC622F"/>
    </a:accent3>
    <a:accent4>
      <a:srgbClr val="A87C00"/>
    </a:accent4>
    <a:accent5>
      <a:srgbClr val="31859B"/>
    </a:accent5>
    <a:accent6>
      <a:srgbClr val="76923C"/>
    </a:accent6>
    <a:hlink>
      <a:srgbClr val="76923C"/>
    </a:hlink>
    <a:folHlink>
      <a:srgbClr val="800080"/>
    </a:folHlink>
  </a:clrScheme>
  <a:fontScheme name="Corona Insights Theme">
    <a:majorFont>
      <a:latin typeface="Segoe UI"/>
      <a:ea typeface=""/>
      <a:cs typeface=""/>
    </a:majorFont>
    <a:minorFont>
      <a:latin typeface="Segoe UI Semi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orona">
    <a:dk1>
      <a:sysClr val="windowText" lastClr="000000"/>
    </a:dk1>
    <a:lt1>
      <a:sysClr val="window" lastClr="FFFFFF"/>
    </a:lt1>
    <a:dk2>
      <a:srgbClr val="000000"/>
    </a:dk2>
    <a:lt2>
      <a:srgbClr val="000000"/>
    </a:lt2>
    <a:accent1>
      <a:srgbClr val="F5801B"/>
    </a:accent1>
    <a:accent2>
      <a:srgbClr val="994708"/>
    </a:accent2>
    <a:accent3>
      <a:srgbClr val="AC622F"/>
    </a:accent3>
    <a:accent4>
      <a:srgbClr val="A87C00"/>
    </a:accent4>
    <a:accent5>
      <a:srgbClr val="31859B"/>
    </a:accent5>
    <a:accent6>
      <a:srgbClr val="76923C"/>
    </a:accent6>
    <a:hlink>
      <a:srgbClr val="76923C"/>
    </a:hlink>
    <a:folHlink>
      <a:srgbClr val="800080"/>
    </a:folHlink>
  </a:clrScheme>
  <a:fontScheme name="Corona Insights Theme">
    <a:majorFont>
      <a:latin typeface="Segoe UI"/>
      <a:ea typeface=""/>
      <a:cs typeface=""/>
    </a:majorFont>
    <a:minorFont>
      <a:latin typeface="Segoe UI Semi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orona">
    <a:dk1>
      <a:sysClr val="windowText" lastClr="000000"/>
    </a:dk1>
    <a:lt1>
      <a:sysClr val="window" lastClr="FFFFFF"/>
    </a:lt1>
    <a:dk2>
      <a:srgbClr val="000000"/>
    </a:dk2>
    <a:lt2>
      <a:srgbClr val="000000"/>
    </a:lt2>
    <a:accent1>
      <a:srgbClr val="F5801B"/>
    </a:accent1>
    <a:accent2>
      <a:srgbClr val="994708"/>
    </a:accent2>
    <a:accent3>
      <a:srgbClr val="AC622F"/>
    </a:accent3>
    <a:accent4>
      <a:srgbClr val="A87C00"/>
    </a:accent4>
    <a:accent5>
      <a:srgbClr val="31859B"/>
    </a:accent5>
    <a:accent6>
      <a:srgbClr val="76923C"/>
    </a:accent6>
    <a:hlink>
      <a:srgbClr val="76923C"/>
    </a:hlink>
    <a:folHlink>
      <a:srgbClr val="800080"/>
    </a:folHlink>
  </a:clrScheme>
  <a:fontScheme name="Corona Insights Theme">
    <a:majorFont>
      <a:latin typeface="Segoe UI"/>
      <a:ea typeface=""/>
      <a:cs typeface=""/>
    </a:majorFont>
    <a:minorFont>
      <a:latin typeface="Segoe UI Semi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Corona">
    <a:dk1>
      <a:sysClr val="windowText" lastClr="000000"/>
    </a:dk1>
    <a:lt1>
      <a:sysClr val="window" lastClr="FFFFFF"/>
    </a:lt1>
    <a:dk2>
      <a:srgbClr val="000000"/>
    </a:dk2>
    <a:lt2>
      <a:srgbClr val="000000"/>
    </a:lt2>
    <a:accent1>
      <a:srgbClr val="F5801B"/>
    </a:accent1>
    <a:accent2>
      <a:srgbClr val="994708"/>
    </a:accent2>
    <a:accent3>
      <a:srgbClr val="AC622F"/>
    </a:accent3>
    <a:accent4>
      <a:srgbClr val="A87C00"/>
    </a:accent4>
    <a:accent5>
      <a:srgbClr val="31859B"/>
    </a:accent5>
    <a:accent6>
      <a:srgbClr val="76923C"/>
    </a:accent6>
    <a:hlink>
      <a:srgbClr val="76923C"/>
    </a:hlink>
    <a:folHlink>
      <a:srgbClr val="800080"/>
    </a:folHlink>
  </a:clrScheme>
  <a:fontScheme name="Corona Insights Theme">
    <a:majorFont>
      <a:latin typeface="Segoe UI"/>
      <a:ea typeface=""/>
      <a:cs typeface=""/>
    </a:majorFont>
    <a:minorFont>
      <a:latin typeface="Segoe UI Semi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Corona">
    <a:dk1>
      <a:sysClr val="windowText" lastClr="000000"/>
    </a:dk1>
    <a:lt1>
      <a:sysClr val="window" lastClr="FFFFFF"/>
    </a:lt1>
    <a:dk2>
      <a:srgbClr val="000000"/>
    </a:dk2>
    <a:lt2>
      <a:srgbClr val="000000"/>
    </a:lt2>
    <a:accent1>
      <a:srgbClr val="F5801B"/>
    </a:accent1>
    <a:accent2>
      <a:srgbClr val="994708"/>
    </a:accent2>
    <a:accent3>
      <a:srgbClr val="AC622F"/>
    </a:accent3>
    <a:accent4>
      <a:srgbClr val="A87C00"/>
    </a:accent4>
    <a:accent5>
      <a:srgbClr val="31859B"/>
    </a:accent5>
    <a:accent6>
      <a:srgbClr val="76923C"/>
    </a:accent6>
    <a:hlink>
      <a:srgbClr val="76923C"/>
    </a:hlink>
    <a:folHlink>
      <a:srgbClr val="800080"/>
    </a:folHlink>
  </a:clrScheme>
  <a:fontScheme name="Corona Insights Theme">
    <a:majorFont>
      <a:latin typeface="Segoe UI"/>
      <a:ea typeface=""/>
      <a:cs typeface=""/>
    </a:majorFont>
    <a:minorFont>
      <a:latin typeface="Segoe UI Semi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Corona">
    <a:dk1>
      <a:sysClr val="windowText" lastClr="000000"/>
    </a:dk1>
    <a:lt1>
      <a:sysClr val="window" lastClr="FFFFFF"/>
    </a:lt1>
    <a:dk2>
      <a:srgbClr val="000000"/>
    </a:dk2>
    <a:lt2>
      <a:srgbClr val="000000"/>
    </a:lt2>
    <a:accent1>
      <a:srgbClr val="F5801B"/>
    </a:accent1>
    <a:accent2>
      <a:srgbClr val="994708"/>
    </a:accent2>
    <a:accent3>
      <a:srgbClr val="AC622F"/>
    </a:accent3>
    <a:accent4>
      <a:srgbClr val="A87C00"/>
    </a:accent4>
    <a:accent5>
      <a:srgbClr val="31859B"/>
    </a:accent5>
    <a:accent6>
      <a:srgbClr val="76923C"/>
    </a:accent6>
    <a:hlink>
      <a:srgbClr val="76923C"/>
    </a:hlink>
    <a:folHlink>
      <a:srgbClr val="800080"/>
    </a:folHlink>
  </a:clrScheme>
  <a:fontScheme name="Corona Insights Theme">
    <a:majorFont>
      <a:latin typeface="Segoe UI"/>
      <a:ea typeface=""/>
      <a:cs typeface=""/>
    </a:majorFont>
    <a:minorFont>
      <a:latin typeface="Segoe UI Semi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Corona">
    <a:dk1>
      <a:sysClr val="windowText" lastClr="000000"/>
    </a:dk1>
    <a:lt1>
      <a:sysClr val="window" lastClr="FFFFFF"/>
    </a:lt1>
    <a:dk2>
      <a:srgbClr val="000000"/>
    </a:dk2>
    <a:lt2>
      <a:srgbClr val="000000"/>
    </a:lt2>
    <a:accent1>
      <a:srgbClr val="F5801B"/>
    </a:accent1>
    <a:accent2>
      <a:srgbClr val="994708"/>
    </a:accent2>
    <a:accent3>
      <a:srgbClr val="AC622F"/>
    </a:accent3>
    <a:accent4>
      <a:srgbClr val="A87C00"/>
    </a:accent4>
    <a:accent5>
      <a:srgbClr val="31859B"/>
    </a:accent5>
    <a:accent6>
      <a:srgbClr val="76923C"/>
    </a:accent6>
    <a:hlink>
      <a:srgbClr val="76923C"/>
    </a:hlink>
    <a:folHlink>
      <a:srgbClr val="800080"/>
    </a:folHlink>
  </a:clrScheme>
  <a:fontScheme name="Corona Insights Theme">
    <a:majorFont>
      <a:latin typeface="Segoe UI"/>
      <a:ea typeface=""/>
      <a:cs typeface=""/>
    </a:majorFont>
    <a:minorFont>
      <a:latin typeface="Segoe UI Semi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Corona">
    <a:dk1>
      <a:sysClr val="windowText" lastClr="000000"/>
    </a:dk1>
    <a:lt1>
      <a:sysClr val="window" lastClr="FFFFFF"/>
    </a:lt1>
    <a:dk2>
      <a:srgbClr val="000000"/>
    </a:dk2>
    <a:lt2>
      <a:srgbClr val="000000"/>
    </a:lt2>
    <a:accent1>
      <a:srgbClr val="F5801B"/>
    </a:accent1>
    <a:accent2>
      <a:srgbClr val="994708"/>
    </a:accent2>
    <a:accent3>
      <a:srgbClr val="AC622F"/>
    </a:accent3>
    <a:accent4>
      <a:srgbClr val="A87C00"/>
    </a:accent4>
    <a:accent5>
      <a:srgbClr val="31859B"/>
    </a:accent5>
    <a:accent6>
      <a:srgbClr val="76923C"/>
    </a:accent6>
    <a:hlink>
      <a:srgbClr val="76923C"/>
    </a:hlink>
    <a:folHlink>
      <a:srgbClr val="800080"/>
    </a:folHlink>
  </a:clrScheme>
  <a:fontScheme name="Corona Insights Theme">
    <a:majorFont>
      <a:latin typeface="Segoe UI"/>
      <a:ea typeface=""/>
      <a:cs typeface=""/>
    </a:majorFont>
    <a:minorFont>
      <a:latin typeface="Segoe UI Semi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Corona">
    <a:dk1>
      <a:sysClr val="windowText" lastClr="000000"/>
    </a:dk1>
    <a:lt1>
      <a:sysClr val="window" lastClr="FFFFFF"/>
    </a:lt1>
    <a:dk2>
      <a:srgbClr val="000000"/>
    </a:dk2>
    <a:lt2>
      <a:srgbClr val="000000"/>
    </a:lt2>
    <a:accent1>
      <a:srgbClr val="F5801B"/>
    </a:accent1>
    <a:accent2>
      <a:srgbClr val="994708"/>
    </a:accent2>
    <a:accent3>
      <a:srgbClr val="AC622F"/>
    </a:accent3>
    <a:accent4>
      <a:srgbClr val="A87C00"/>
    </a:accent4>
    <a:accent5>
      <a:srgbClr val="31859B"/>
    </a:accent5>
    <a:accent6>
      <a:srgbClr val="76923C"/>
    </a:accent6>
    <a:hlink>
      <a:srgbClr val="76923C"/>
    </a:hlink>
    <a:folHlink>
      <a:srgbClr val="800080"/>
    </a:folHlink>
  </a:clrScheme>
  <a:fontScheme name="Corona Insights Theme">
    <a:majorFont>
      <a:latin typeface="Segoe UI"/>
      <a:ea typeface=""/>
      <a:cs typeface=""/>
    </a:majorFont>
    <a:minorFont>
      <a:latin typeface="Segoe UI Semi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B0B1DEE16DB24AAA1E098AFF8A5EA1" ma:contentTypeVersion="17" ma:contentTypeDescription="Create a new document." ma:contentTypeScope="" ma:versionID="92c947345bff69aa9ec5ccfdf1dd52fe">
  <xsd:schema xmlns:xsd="http://www.w3.org/2001/XMLSchema" xmlns:xs="http://www.w3.org/2001/XMLSchema" xmlns:p="http://schemas.microsoft.com/office/2006/metadata/properties" xmlns:ns2="21b69e48-6bb3-464a-a999-54bb0270b59f" xmlns:ns3="029be6ea-30f7-4250-918d-1fe7f0ad28c6" targetNamespace="http://schemas.microsoft.com/office/2006/metadata/properties" ma:root="true" ma:fieldsID="f413835deadfd82ad3e326ae4b0a4590" ns2:_="" ns3:_="">
    <xsd:import namespace="21b69e48-6bb3-464a-a999-54bb0270b59f"/>
    <xsd:import namespace="029be6ea-30f7-4250-918d-1fe7f0ad28c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element ref="ns2:_Flow_SignoffStatu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b69e48-6bb3-464a-a999-54bb0270b5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Flow_SignoffStatus" ma:index="20" nillable="true" ma:displayName="Sign-off status" ma:internalName="Sign_x002d_off_x0020_status">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4743e8f5-0fd9-46b6-88d1-9055b87bf42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29be6ea-30f7-4250-918d-1fe7f0ad28c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3a858ec3-dea2-41da-9909-b6b90ce3076f}" ma:internalName="TaxCatchAll" ma:showField="CatchAllData" ma:web="029be6ea-30f7-4250-918d-1fe7f0ad28c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Flow_SignoffStatus xmlns="21b69e48-6bb3-464a-a999-54bb0270b59f" xsi:nil="true"/>
    <lcf76f155ced4ddcb4097134ff3c332f xmlns="21b69e48-6bb3-464a-a999-54bb0270b59f">
      <Terms xmlns="http://schemas.microsoft.com/office/infopath/2007/PartnerControls"/>
    </lcf76f155ced4ddcb4097134ff3c332f>
    <TaxCatchAll xmlns="029be6ea-30f7-4250-918d-1fe7f0ad28c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BBB7DF-E303-4B43-8619-70EE97450878}">
  <ds:schemaRefs>
    <ds:schemaRef ds:uri="029be6ea-30f7-4250-918d-1fe7f0ad28c6"/>
    <ds:schemaRef ds:uri="21b69e48-6bb3-464a-a999-54bb0270b5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3823AA9-372A-47E5-8670-CEB84C5E15AD}">
  <ds:schemaRefs>
    <ds:schemaRef ds:uri="http://purl.org/dc/terms/"/>
    <ds:schemaRef ds:uri="http://purl.org/dc/dcmitype/"/>
    <ds:schemaRef ds:uri="http://www.w3.org/XML/1998/namespac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029be6ea-30f7-4250-918d-1fe7f0ad28c6"/>
    <ds:schemaRef ds:uri="21b69e48-6bb3-464a-a999-54bb0270b59f"/>
    <ds:schemaRef ds:uri="http://purl.org/dc/elements/1.1/"/>
  </ds:schemaRefs>
</ds:datastoreItem>
</file>

<file path=customXml/itemProps3.xml><?xml version="1.0" encoding="utf-8"?>
<ds:datastoreItem xmlns:ds="http://schemas.openxmlformats.org/officeDocument/2006/customXml" ds:itemID="{C7996570-F448-4321-AE3C-14B897168C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 16x9</Template>
  <TotalTime>126</TotalTime>
  <Words>1836</Words>
  <Application>Microsoft Office PowerPoint</Application>
  <PresentationFormat>Widescreen</PresentationFormat>
  <Paragraphs>114</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Courier New</vt:lpstr>
      <vt:lpstr>Segoe UI</vt:lpstr>
      <vt:lpstr>Segoe UI Semilight</vt:lpstr>
      <vt:lpstr>Wingdings</vt:lpstr>
      <vt:lpstr>Wingdings 2</vt:lpstr>
      <vt:lpstr>Corona Presentation_Footer 1</vt:lpstr>
      <vt:lpstr>SURVEY OF COLORADO PET OWNERS</vt:lpstr>
      <vt:lpstr>PowerPoint Presentation</vt:lpstr>
      <vt:lpstr>Introduction</vt:lpstr>
      <vt:lpstr>BARRIERS TO ACCESSING VETERINARY CARE IN COLORADO</vt:lpstr>
      <vt:lpstr>Cost is the most significant barrier to receiving veterinary care in Colorado</vt:lpstr>
      <vt:lpstr>Availability of appointments is an issue for some of the state’s pet owners</vt:lpstr>
      <vt:lpstr>Colorado pet owners with lower household incomes faced greater barriers to accessing care, especially related to cost</vt:lpstr>
      <vt:lpstr>Pet owners who lived outside the front range were more likely to say their biggest challenge over the past year was a lack of conveniently located vet offices</vt:lpstr>
      <vt:lpstr>POSSIBLE SOLUTIONS TO INCREASE ACCESS</vt:lpstr>
      <vt:lpstr>While few pet owners have experience with telehealth veterinary care, half said they would be comfortable using it if it were allowed by state law</vt:lpstr>
      <vt:lpstr>Two of three Colorado pet owners supported the idea of a new licensed, mid-level professional</vt:lpstr>
      <vt:lpstr>Four out of five pet owners said they would be comfortable having their pet seen by a licensed VPA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dc:title>
  <dc:creator>Jim Pripusich</dc:creator>
  <cp:lastModifiedBy>Pam Krider</cp:lastModifiedBy>
  <cp:revision>3</cp:revision>
  <cp:lastPrinted>2023-01-20T22:07:35Z</cp:lastPrinted>
  <dcterms:created xsi:type="dcterms:W3CDTF">2023-01-18T13:57:13Z</dcterms:created>
  <dcterms:modified xsi:type="dcterms:W3CDTF">2023-01-20T23:03:45Z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0x01010016B0B1DEE16DB24AAA1E098AFF8A5EA1</vt:lpwstr>
  </property>
  <property fmtid="{D5CDD505-2E9C-101B-9397-08002B2CF9AE}" pid="3" name="MediaServiceImageTags">
    <vt:lpwstr/>
  </property>
</Properties>
</file>